
<file path=[Content_Types].xml><?xml version="1.0" encoding="utf-8"?>
<Types xmlns="http://schemas.openxmlformats.org/package/2006/content-types">
  <Default Extension="bin" ContentType="audio/unknown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40"/>
  </p:notesMasterIdLst>
  <p:sldIdLst>
    <p:sldId id="256" r:id="rId3"/>
    <p:sldId id="442" r:id="rId4"/>
    <p:sldId id="369" r:id="rId5"/>
    <p:sldId id="396" r:id="rId6"/>
    <p:sldId id="402" r:id="rId7"/>
    <p:sldId id="399" r:id="rId8"/>
    <p:sldId id="409" r:id="rId9"/>
    <p:sldId id="411" r:id="rId10"/>
    <p:sldId id="410" r:id="rId11"/>
    <p:sldId id="419" r:id="rId12"/>
    <p:sldId id="403" r:id="rId13"/>
    <p:sldId id="406" r:id="rId14"/>
    <p:sldId id="407" r:id="rId15"/>
    <p:sldId id="389" r:id="rId16"/>
    <p:sldId id="388" r:id="rId17"/>
    <p:sldId id="391" r:id="rId18"/>
    <p:sldId id="390" r:id="rId19"/>
    <p:sldId id="443" r:id="rId20"/>
    <p:sldId id="444" r:id="rId21"/>
    <p:sldId id="420" r:id="rId22"/>
    <p:sldId id="415" r:id="rId23"/>
    <p:sldId id="258" r:id="rId24"/>
    <p:sldId id="424" r:id="rId25"/>
    <p:sldId id="425" r:id="rId26"/>
    <p:sldId id="417" r:id="rId27"/>
    <p:sldId id="418" r:id="rId28"/>
    <p:sldId id="423" r:id="rId29"/>
    <p:sldId id="422" r:id="rId30"/>
    <p:sldId id="421" r:id="rId31"/>
    <p:sldId id="433" r:id="rId32"/>
    <p:sldId id="427" r:id="rId33"/>
    <p:sldId id="428" r:id="rId34"/>
    <p:sldId id="429" r:id="rId35"/>
    <p:sldId id="430" r:id="rId36"/>
    <p:sldId id="431" r:id="rId37"/>
    <p:sldId id="434" r:id="rId38"/>
    <p:sldId id="260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4599" autoAdjust="0"/>
  </p:normalViewPr>
  <p:slideViewPr>
    <p:cSldViewPr snapToGrid="0" snapToObjects="1">
      <p:cViewPr varScale="1">
        <p:scale>
          <a:sx n="106" d="100"/>
          <a:sy n="106" d="100"/>
        </p:scale>
        <p:origin x="1800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marker>
            <c:symbol val="none"/>
          </c:marker>
          <c:cat>
            <c:numRef>
              <c:f>Sheet1!$A$2:$A$7</c:f>
              <c:numCache>
                <c:formatCode>General</c:formatCod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3.6</c:v>
                </c:pt>
                <c:pt idx="1">
                  <c:v>2.6</c:v>
                </c:pt>
                <c:pt idx="2">
                  <c:v>2.1</c:v>
                </c:pt>
                <c:pt idx="3">
                  <c:v>3.2</c:v>
                </c:pt>
                <c:pt idx="4">
                  <c:v>5.4</c:v>
                </c:pt>
                <c:pt idx="5">
                  <c:v>6.7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79F-5649-AD41-286C86B28E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973655496"/>
        <c:axId val="-1973652488"/>
      </c:lineChart>
      <c:catAx>
        <c:axId val="-19736554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1973652488"/>
        <c:crosses val="autoZero"/>
        <c:auto val="1"/>
        <c:lblAlgn val="ctr"/>
        <c:lblOffset val="100"/>
        <c:noMultiLvlLbl val="0"/>
      </c:catAx>
      <c:valAx>
        <c:axId val="-19736524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197365549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CB37ADE-088A-2146-BFEC-CC820DD71551}" type="doc">
      <dgm:prSet loTypeId="urn:microsoft.com/office/officeart/2005/8/layout/vList6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D05C1AB-8CA5-F34F-82C2-8073C10EF6AF}">
      <dgm:prSet phldrT="[Text]"/>
      <dgm:spPr>
        <a:solidFill>
          <a:srgbClr val="00B050"/>
        </a:solidFill>
      </dgm:spPr>
      <dgm:t>
        <a:bodyPr/>
        <a:lstStyle/>
        <a:p>
          <a:r>
            <a:rPr lang="en-US"/>
            <a:t>Start</a:t>
          </a:r>
        </a:p>
      </dgm:t>
    </dgm:pt>
    <dgm:pt modelId="{74C0C508-C43A-114A-AE1D-0026D339116A}" type="parTrans" cxnId="{83AC5653-28F9-A743-8AD8-49B172B506FD}">
      <dgm:prSet/>
      <dgm:spPr/>
      <dgm:t>
        <a:bodyPr/>
        <a:lstStyle/>
        <a:p>
          <a:endParaRPr lang="en-US"/>
        </a:p>
      </dgm:t>
    </dgm:pt>
    <dgm:pt modelId="{A8057F6C-3513-5C47-AE46-37DE4C570022}" type="sibTrans" cxnId="{83AC5653-28F9-A743-8AD8-49B172B506FD}">
      <dgm:prSet/>
      <dgm:spPr/>
      <dgm:t>
        <a:bodyPr/>
        <a:lstStyle/>
        <a:p>
          <a:endParaRPr lang="en-US"/>
        </a:p>
      </dgm:t>
    </dgm:pt>
    <dgm:pt modelId="{6D9C927A-90F6-D540-91C0-BCDF59C5065E}">
      <dgm:prSet phldrT="[Text]" custT="1"/>
      <dgm:spPr/>
      <dgm:t>
        <a:bodyPr/>
        <a:lstStyle/>
        <a:p>
          <a:r>
            <a:rPr lang="en-US" sz="1600" dirty="0"/>
            <a:t>Providing examples of writing</a:t>
          </a:r>
        </a:p>
      </dgm:t>
    </dgm:pt>
    <dgm:pt modelId="{A61A6CFE-1241-C042-B7B9-1DADBFA88B2A}" type="parTrans" cxnId="{C8E82847-2CF1-724A-86CA-52F4A8027B1A}">
      <dgm:prSet/>
      <dgm:spPr/>
      <dgm:t>
        <a:bodyPr/>
        <a:lstStyle/>
        <a:p>
          <a:endParaRPr lang="en-US"/>
        </a:p>
      </dgm:t>
    </dgm:pt>
    <dgm:pt modelId="{F6E79347-EB96-D745-8182-4848775885CC}" type="sibTrans" cxnId="{C8E82847-2CF1-724A-86CA-52F4A8027B1A}">
      <dgm:prSet/>
      <dgm:spPr/>
      <dgm:t>
        <a:bodyPr/>
        <a:lstStyle/>
        <a:p>
          <a:endParaRPr lang="en-US"/>
        </a:p>
      </dgm:t>
    </dgm:pt>
    <dgm:pt modelId="{C0705071-6F37-4548-8047-5078BEBF3826}">
      <dgm:prSet phldrT="[Text]"/>
      <dgm:spPr>
        <a:solidFill>
          <a:srgbClr val="FFFF00"/>
        </a:solidFill>
      </dgm:spPr>
      <dgm:t>
        <a:bodyPr/>
        <a:lstStyle/>
        <a:p>
          <a:r>
            <a:rPr lang="en-US" dirty="0"/>
            <a:t>Continue</a:t>
          </a:r>
        </a:p>
      </dgm:t>
    </dgm:pt>
    <dgm:pt modelId="{FA0AC6D7-941F-744D-BF82-43FDF66D70AA}" type="parTrans" cxnId="{7A6E277D-AEC4-4449-98DB-620D78F5BD90}">
      <dgm:prSet/>
      <dgm:spPr/>
      <dgm:t>
        <a:bodyPr/>
        <a:lstStyle/>
        <a:p>
          <a:endParaRPr lang="en-US"/>
        </a:p>
      </dgm:t>
    </dgm:pt>
    <dgm:pt modelId="{DCC9616D-1A6E-6146-A98E-4E4F180C5967}" type="sibTrans" cxnId="{7A6E277D-AEC4-4449-98DB-620D78F5BD90}">
      <dgm:prSet/>
      <dgm:spPr/>
      <dgm:t>
        <a:bodyPr/>
        <a:lstStyle/>
        <a:p>
          <a:endParaRPr lang="en-US"/>
        </a:p>
      </dgm:t>
    </dgm:pt>
    <dgm:pt modelId="{71CAC1EF-37F9-834B-927F-6201AE516D80}">
      <dgm:prSet/>
      <dgm:spPr>
        <a:solidFill>
          <a:srgbClr val="FF0000"/>
        </a:solidFill>
      </dgm:spPr>
      <dgm:t>
        <a:bodyPr/>
        <a:lstStyle/>
        <a:p>
          <a:r>
            <a:rPr lang="en-US" dirty="0"/>
            <a:t>Stop</a:t>
          </a:r>
        </a:p>
      </dgm:t>
    </dgm:pt>
    <dgm:pt modelId="{C444FA58-77CA-9042-8565-0F5AF3E1BA3C}" type="parTrans" cxnId="{564E86A3-2D0B-D74C-97F5-A3CB264BFED5}">
      <dgm:prSet/>
      <dgm:spPr/>
      <dgm:t>
        <a:bodyPr/>
        <a:lstStyle/>
        <a:p>
          <a:endParaRPr lang="en-US"/>
        </a:p>
      </dgm:t>
    </dgm:pt>
    <dgm:pt modelId="{DC98F3EF-B470-B14C-8639-A7365109197C}" type="sibTrans" cxnId="{564E86A3-2D0B-D74C-97F5-A3CB264BFED5}">
      <dgm:prSet/>
      <dgm:spPr/>
      <dgm:t>
        <a:bodyPr/>
        <a:lstStyle/>
        <a:p>
          <a:endParaRPr lang="en-US"/>
        </a:p>
      </dgm:t>
    </dgm:pt>
    <dgm:pt modelId="{1197DA90-9456-3E44-9B14-8FC63D632273}">
      <dgm:prSet custT="1"/>
      <dgm:spPr/>
      <dgm:t>
        <a:bodyPr/>
        <a:lstStyle/>
        <a:p>
          <a:r>
            <a:rPr lang="en-US" sz="1600" dirty="0"/>
            <a:t>Having group work and discussion every class</a:t>
          </a:r>
        </a:p>
      </dgm:t>
    </dgm:pt>
    <dgm:pt modelId="{2A6FF9B4-4EB9-0444-BA59-28FA4C2AD162}" type="parTrans" cxnId="{4D677F01-6FE3-294A-A914-4B594B54F218}">
      <dgm:prSet/>
      <dgm:spPr/>
      <dgm:t>
        <a:bodyPr/>
        <a:lstStyle/>
        <a:p>
          <a:endParaRPr lang="en-US"/>
        </a:p>
      </dgm:t>
    </dgm:pt>
    <dgm:pt modelId="{53B04CD4-33DB-7542-A4BD-4665E07C406E}" type="sibTrans" cxnId="{4D677F01-6FE3-294A-A914-4B594B54F218}">
      <dgm:prSet/>
      <dgm:spPr/>
      <dgm:t>
        <a:bodyPr/>
        <a:lstStyle/>
        <a:p>
          <a:endParaRPr lang="en-US"/>
        </a:p>
      </dgm:t>
    </dgm:pt>
    <dgm:pt modelId="{AF1A7086-7403-314F-978F-33DC0960A34A}">
      <dgm:prSet custT="1"/>
      <dgm:spPr/>
      <dgm:t>
        <a:bodyPr/>
        <a:lstStyle/>
        <a:p>
          <a:r>
            <a:rPr lang="en-US" sz="1600" dirty="0"/>
            <a:t>Using </a:t>
          </a:r>
          <a:r>
            <a:rPr lang="en-US" sz="1600" dirty="0" err="1"/>
            <a:t>Kahoot</a:t>
          </a:r>
          <a:endParaRPr lang="en-US" sz="1600" dirty="0"/>
        </a:p>
      </dgm:t>
    </dgm:pt>
    <dgm:pt modelId="{18C2E5B0-65FD-424D-B5FD-6B13096CEAF1}" type="parTrans" cxnId="{D1CEDD8B-00BA-6141-82BB-91FF478A675A}">
      <dgm:prSet/>
      <dgm:spPr/>
      <dgm:t>
        <a:bodyPr/>
        <a:lstStyle/>
        <a:p>
          <a:endParaRPr lang="en-US"/>
        </a:p>
      </dgm:t>
    </dgm:pt>
    <dgm:pt modelId="{F2D52115-BDCF-8441-8870-F2E8F3CF3090}" type="sibTrans" cxnId="{D1CEDD8B-00BA-6141-82BB-91FF478A675A}">
      <dgm:prSet/>
      <dgm:spPr/>
      <dgm:t>
        <a:bodyPr/>
        <a:lstStyle/>
        <a:p>
          <a:endParaRPr lang="en-US"/>
        </a:p>
      </dgm:t>
    </dgm:pt>
    <dgm:pt modelId="{BE2B024A-E829-F448-9C64-5EB8DB197366}">
      <dgm:prSet phldrT="[Text]" custT="1"/>
      <dgm:spPr/>
      <dgm:t>
        <a:bodyPr/>
        <a:lstStyle/>
        <a:p>
          <a:r>
            <a:rPr lang="en-US" sz="1600" dirty="0"/>
            <a:t>Providing opportunities for independent work</a:t>
          </a:r>
        </a:p>
      </dgm:t>
    </dgm:pt>
    <dgm:pt modelId="{118ABDEB-2131-D044-A302-1F6785CC988B}" type="parTrans" cxnId="{CA7BFF79-3F60-374F-9FCE-5C776919EC76}">
      <dgm:prSet/>
      <dgm:spPr/>
      <dgm:t>
        <a:bodyPr/>
        <a:lstStyle/>
        <a:p>
          <a:endParaRPr lang="en-US"/>
        </a:p>
      </dgm:t>
    </dgm:pt>
    <dgm:pt modelId="{EF0794F1-62FB-8B44-98CC-39DDEAD6A8A0}" type="sibTrans" cxnId="{CA7BFF79-3F60-374F-9FCE-5C776919EC76}">
      <dgm:prSet/>
      <dgm:spPr/>
      <dgm:t>
        <a:bodyPr/>
        <a:lstStyle/>
        <a:p>
          <a:endParaRPr lang="en-US"/>
        </a:p>
      </dgm:t>
    </dgm:pt>
    <dgm:pt modelId="{F6915C10-C395-6841-A2C9-E885E5E0B3DD}">
      <dgm:prSet phldrT="[Text]" custT="1"/>
      <dgm:spPr/>
      <dgm:t>
        <a:bodyPr/>
        <a:lstStyle/>
        <a:p>
          <a:r>
            <a:rPr lang="en-US" sz="1600" dirty="0"/>
            <a:t>Providing templates for writing assignments</a:t>
          </a:r>
        </a:p>
      </dgm:t>
    </dgm:pt>
    <dgm:pt modelId="{EC3B70C2-01A5-4F4D-B3AA-04C604F06551}" type="parTrans" cxnId="{7F003C67-6E28-EB4C-9FF8-E82856EE1DF1}">
      <dgm:prSet/>
      <dgm:spPr/>
      <dgm:t>
        <a:bodyPr/>
        <a:lstStyle/>
        <a:p>
          <a:endParaRPr lang="en-US"/>
        </a:p>
      </dgm:t>
    </dgm:pt>
    <dgm:pt modelId="{45AE3466-E00D-E745-8688-BCF67EF4F8F2}" type="sibTrans" cxnId="{7F003C67-6E28-EB4C-9FF8-E82856EE1DF1}">
      <dgm:prSet/>
      <dgm:spPr/>
      <dgm:t>
        <a:bodyPr/>
        <a:lstStyle/>
        <a:p>
          <a:endParaRPr lang="en-US"/>
        </a:p>
      </dgm:t>
    </dgm:pt>
    <dgm:pt modelId="{3216BE18-AD13-244A-B61C-B6443CB04D07}">
      <dgm:prSet/>
      <dgm:spPr/>
      <dgm:t>
        <a:bodyPr/>
        <a:lstStyle/>
        <a:p>
          <a:endParaRPr lang="en-US" sz="1500" dirty="0"/>
        </a:p>
      </dgm:t>
    </dgm:pt>
    <dgm:pt modelId="{86C11CCA-787A-F547-A68E-FE2CD2DF0F29}" type="parTrans" cxnId="{7D599106-39AD-E649-BC6E-9075F1163DD8}">
      <dgm:prSet/>
      <dgm:spPr/>
      <dgm:t>
        <a:bodyPr/>
        <a:lstStyle/>
        <a:p>
          <a:endParaRPr lang="en-US"/>
        </a:p>
      </dgm:t>
    </dgm:pt>
    <dgm:pt modelId="{B5A68465-5D44-1F4A-9869-41E0C2012749}" type="sibTrans" cxnId="{7D599106-39AD-E649-BC6E-9075F1163DD8}">
      <dgm:prSet/>
      <dgm:spPr/>
      <dgm:t>
        <a:bodyPr/>
        <a:lstStyle/>
        <a:p>
          <a:endParaRPr lang="en-US"/>
        </a:p>
      </dgm:t>
    </dgm:pt>
    <dgm:pt modelId="{C9F6E72A-A309-534C-8A58-24FAF30D4B2B}">
      <dgm:prSet custT="1"/>
      <dgm:spPr/>
      <dgm:t>
        <a:bodyPr/>
        <a:lstStyle/>
        <a:p>
          <a:r>
            <a:rPr lang="en-US" sz="1600" dirty="0"/>
            <a:t>Offering workshop classes</a:t>
          </a:r>
        </a:p>
      </dgm:t>
    </dgm:pt>
    <dgm:pt modelId="{250FF78C-41A4-2248-AAF6-5B17C96B6E93}" type="parTrans" cxnId="{0DA64527-1E3E-8C4A-AE8F-53947152DEF9}">
      <dgm:prSet/>
      <dgm:spPr/>
      <dgm:t>
        <a:bodyPr/>
        <a:lstStyle/>
        <a:p>
          <a:endParaRPr lang="en-US"/>
        </a:p>
      </dgm:t>
    </dgm:pt>
    <dgm:pt modelId="{21AB1198-7D9F-9940-8C62-BE5B2DA4A532}" type="sibTrans" cxnId="{0DA64527-1E3E-8C4A-AE8F-53947152DEF9}">
      <dgm:prSet/>
      <dgm:spPr/>
      <dgm:t>
        <a:bodyPr/>
        <a:lstStyle/>
        <a:p>
          <a:endParaRPr lang="en-US"/>
        </a:p>
      </dgm:t>
    </dgm:pt>
    <dgm:pt modelId="{EDA96AA9-D0B5-4141-9BD2-D7989A62CB33}">
      <dgm:prSet custT="1"/>
      <dgm:spPr/>
      <dgm:t>
        <a:bodyPr/>
        <a:lstStyle/>
        <a:p>
          <a:r>
            <a:rPr lang="en-US" sz="1600" dirty="0"/>
            <a:t>Explaining assignments</a:t>
          </a:r>
        </a:p>
      </dgm:t>
    </dgm:pt>
    <dgm:pt modelId="{52CA82EF-AE40-7847-A772-74A2505E9680}" type="parTrans" cxnId="{1E16A7B0-2104-C742-8677-BD2209D54328}">
      <dgm:prSet/>
      <dgm:spPr/>
      <dgm:t>
        <a:bodyPr/>
        <a:lstStyle/>
        <a:p>
          <a:endParaRPr lang="en-US"/>
        </a:p>
      </dgm:t>
    </dgm:pt>
    <dgm:pt modelId="{C410EBDB-9E8E-9047-B622-1EEE970B664F}" type="sibTrans" cxnId="{1E16A7B0-2104-C742-8677-BD2209D54328}">
      <dgm:prSet/>
      <dgm:spPr/>
      <dgm:t>
        <a:bodyPr/>
        <a:lstStyle/>
        <a:p>
          <a:endParaRPr lang="en-US"/>
        </a:p>
      </dgm:t>
    </dgm:pt>
    <dgm:pt modelId="{A00516E2-5636-0743-81EF-43A32B74D304}">
      <dgm:prSet custT="1"/>
      <dgm:spPr/>
      <dgm:t>
        <a:bodyPr/>
        <a:lstStyle/>
        <a:p>
          <a:r>
            <a:rPr lang="en-US" sz="1600" dirty="0"/>
            <a:t>Engaging the class</a:t>
          </a:r>
        </a:p>
      </dgm:t>
    </dgm:pt>
    <dgm:pt modelId="{6D7D8E15-6FE4-2B40-8C4F-7586153FDA39}" type="parTrans" cxnId="{22AB7CA6-53C8-3C47-8648-556479B927BB}">
      <dgm:prSet/>
      <dgm:spPr/>
      <dgm:t>
        <a:bodyPr/>
        <a:lstStyle/>
        <a:p>
          <a:endParaRPr lang="en-US"/>
        </a:p>
      </dgm:t>
    </dgm:pt>
    <dgm:pt modelId="{8539D73F-0653-BD47-BE8E-B4185E193D51}" type="sibTrans" cxnId="{22AB7CA6-53C8-3C47-8648-556479B927BB}">
      <dgm:prSet/>
      <dgm:spPr/>
      <dgm:t>
        <a:bodyPr/>
        <a:lstStyle/>
        <a:p>
          <a:endParaRPr lang="en-US"/>
        </a:p>
      </dgm:t>
    </dgm:pt>
    <dgm:pt modelId="{96CA4D70-D4B6-074E-A9A5-087B29F5C12C}">
      <dgm:prSet custT="1"/>
      <dgm:spPr/>
      <dgm:t>
        <a:bodyPr/>
        <a:lstStyle/>
        <a:p>
          <a:r>
            <a:rPr lang="en-US" sz="1600" dirty="0"/>
            <a:t>Providing definitions instead of examples</a:t>
          </a:r>
        </a:p>
      </dgm:t>
    </dgm:pt>
    <dgm:pt modelId="{D9B94F19-8401-3449-8795-4A3098E6E645}" type="parTrans" cxnId="{A6318D4C-4CB4-2D41-B9D2-F3E57CD4439F}">
      <dgm:prSet/>
      <dgm:spPr/>
      <dgm:t>
        <a:bodyPr/>
        <a:lstStyle/>
        <a:p>
          <a:endParaRPr lang="en-US"/>
        </a:p>
      </dgm:t>
    </dgm:pt>
    <dgm:pt modelId="{5E6D1BCB-5C5A-584A-BF4B-1BEBAEC9115E}" type="sibTrans" cxnId="{A6318D4C-4CB4-2D41-B9D2-F3E57CD4439F}">
      <dgm:prSet/>
      <dgm:spPr/>
      <dgm:t>
        <a:bodyPr/>
        <a:lstStyle/>
        <a:p>
          <a:endParaRPr lang="en-US"/>
        </a:p>
      </dgm:t>
    </dgm:pt>
    <dgm:pt modelId="{D9E7B9C7-83DF-614F-A90D-5DAE86CD7C37}">
      <dgm:prSet custT="1"/>
      <dgm:spPr/>
      <dgm:t>
        <a:bodyPr/>
        <a:lstStyle/>
        <a:p>
          <a:r>
            <a:rPr lang="en-US" sz="1600" dirty="0"/>
            <a:t>Hosting workshop classes</a:t>
          </a:r>
        </a:p>
      </dgm:t>
    </dgm:pt>
    <dgm:pt modelId="{3D9E0807-BFA5-334A-B3E3-02A7F3830A8F}" type="parTrans" cxnId="{9D5007E8-8E54-2549-89FE-BBDAD7D5A539}">
      <dgm:prSet/>
      <dgm:spPr/>
      <dgm:t>
        <a:bodyPr/>
        <a:lstStyle/>
        <a:p>
          <a:endParaRPr lang="en-US"/>
        </a:p>
      </dgm:t>
    </dgm:pt>
    <dgm:pt modelId="{227CB1E4-5DAD-2047-B6FC-D71D53B14B24}" type="sibTrans" cxnId="{9D5007E8-8E54-2549-89FE-BBDAD7D5A539}">
      <dgm:prSet/>
      <dgm:spPr/>
      <dgm:t>
        <a:bodyPr/>
        <a:lstStyle/>
        <a:p>
          <a:endParaRPr lang="en-US"/>
        </a:p>
      </dgm:t>
    </dgm:pt>
    <dgm:pt modelId="{AF37BEC8-80AD-6D46-B448-5C4CB74794C1}">
      <dgm:prSet phldrT="[Text]" custT="1"/>
      <dgm:spPr/>
      <dgm:t>
        <a:bodyPr/>
        <a:lstStyle/>
        <a:p>
          <a:r>
            <a:rPr lang="en-US" sz="1600" dirty="0"/>
            <a:t>Correlating slides with the textbook</a:t>
          </a:r>
        </a:p>
      </dgm:t>
    </dgm:pt>
    <dgm:pt modelId="{20DA15EA-DCB9-5944-9B10-BC598F04E61E}" type="parTrans" cxnId="{0BE50C1A-0021-7945-9A02-80011060AAAF}">
      <dgm:prSet/>
      <dgm:spPr/>
      <dgm:t>
        <a:bodyPr/>
        <a:lstStyle/>
        <a:p>
          <a:endParaRPr lang="en-US"/>
        </a:p>
      </dgm:t>
    </dgm:pt>
    <dgm:pt modelId="{5E576C76-9B32-F84C-BA45-9DA283A889D8}" type="sibTrans" cxnId="{0BE50C1A-0021-7945-9A02-80011060AAAF}">
      <dgm:prSet/>
      <dgm:spPr/>
      <dgm:t>
        <a:bodyPr/>
        <a:lstStyle/>
        <a:p>
          <a:endParaRPr lang="en-US"/>
        </a:p>
      </dgm:t>
    </dgm:pt>
    <dgm:pt modelId="{E0A09DBA-CD16-D849-AEA3-F0291D1070D6}" type="pres">
      <dgm:prSet presAssocID="{8CB37ADE-088A-2146-BFEC-CC820DD71551}" presName="Name0" presStyleCnt="0">
        <dgm:presLayoutVars>
          <dgm:dir/>
          <dgm:animLvl val="lvl"/>
          <dgm:resizeHandles/>
        </dgm:presLayoutVars>
      </dgm:prSet>
      <dgm:spPr/>
    </dgm:pt>
    <dgm:pt modelId="{A2401BD3-6EB5-5243-A173-BFB23CA05ED9}" type="pres">
      <dgm:prSet presAssocID="{CD05C1AB-8CA5-F34F-82C2-8073C10EF6AF}" presName="linNode" presStyleCnt="0"/>
      <dgm:spPr/>
    </dgm:pt>
    <dgm:pt modelId="{9BF3701F-E2F7-DF4C-8DDC-2D618D634236}" type="pres">
      <dgm:prSet presAssocID="{CD05C1AB-8CA5-F34F-82C2-8073C10EF6AF}" presName="parentShp" presStyleLbl="node1" presStyleIdx="0" presStyleCnt="3">
        <dgm:presLayoutVars>
          <dgm:bulletEnabled val="1"/>
        </dgm:presLayoutVars>
      </dgm:prSet>
      <dgm:spPr/>
    </dgm:pt>
    <dgm:pt modelId="{BDA07949-0003-5D44-89DF-E5B34A010786}" type="pres">
      <dgm:prSet presAssocID="{CD05C1AB-8CA5-F34F-82C2-8073C10EF6AF}" presName="childShp" presStyleLbl="bgAccFollowNode1" presStyleIdx="0" presStyleCnt="3" custLinFactNeighborY="1031">
        <dgm:presLayoutVars>
          <dgm:bulletEnabled val="1"/>
        </dgm:presLayoutVars>
      </dgm:prSet>
      <dgm:spPr/>
    </dgm:pt>
    <dgm:pt modelId="{CD361244-0706-784D-AD68-23B8EE2DDA20}" type="pres">
      <dgm:prSet presAssocID="{A8057F6C-3513-5C47-AE46-37DE4C570022}" presName="spacing" presStyleCnt="0"/>
      <dgm:spPr/>
    </dgm:pt>
    <dgm:pt modelId="{FF7478D9-2F13-A649-96CB-B4F04E4EAD3D}" type="pres">
      <dgm:prSet presAssocID="{71CAC1EF-37F9-834B-927F-6201AE516D80}" presName="linNode" presStyleCnt="0"/>
      <dgm:spPr/>
    </dgm:pt>
    <dgm:pt modelId="{6D4A7758-4440-7D44-BC85-F0C0D3ADA026}" type="pres">
      <dgm:prSet presAssocID="{71CAC1EF-37F9-834B-927F-6201AE516D80}" presName="parentShp" presStyleLbl="node1" presStyleIdx="1" presStyleCnt="3">
        <dgm:presLayoutVars>
          <dgm:bulletEnabled val="1"/>
        </dgm:presLayoutVars>
      </dgm:prSet>
      <dgm:spPr/>
    </dgm:pt>
    <dgm:pt modelId="{9B548AEB-92B6-9F48-86A1-D996BE11E497}" type="pres">
      <dgm:prSet presAssocID="{71CAC1EF-37F9-834B-927F-6201AE516D80}" presName="childShp" presStyleLbl="bgAccFollowNode1" presStyleIdx="1" presStyleCnt="3">
        <dgm:presLayoutVars>
          <dgm:bulletEnabled val="1"/>
        </dgm:presLayoutVars>
      </dgm:prSet>
      <dgm:spPr/>
    </dgm:pt>
    <dgm:pt modelId="{96F4E783-FDF1-BB4D-8F64-2D23474E2503}" type="pres">
      <dgm:prSet presAssocID="{DC98F3EF-B470-B14C-8639-A7365109197C}" presName="spacing" presStyleCnt="0"/>
      <dgm:spPr/>
    </dgm:pt>
    <dgm:pt modelId="{4F673751-8B2D-F441-9434-977C8B699867}" type="pres">
      <dgm:prSet presAssocID="{C0705071-6F37-4548-8047-5078BEBF3826}" presName="linNode" presStyleCnt="0"/>
      <dgm:spPr/>
    </dgm:pt>
    <dgm:pt modelId="{0FDBC5CD-CC4B-6144-842E-9F9D7CA7B483}" type="pres">
      <dgm:prSet presAssocID="{C0705071-6F37-4548-8047-5078BEBF3826}" presName="parentShp" presStyleLbl="node1" presStyleIdx="2" presStyleCnt="3">
        <dgm:presLayoutVars>
          <dgm:bulletEnabled val="1"/>
        </dgm:presLayoutVars>
      </dgm:prSet>
      <dgm:spPr/>
    </dgm:pt>
    <dgm:pt modelId="{4D6A5382-0653-244D-9DBA-E925E227925C}" type="pres">
      <dgm:prSet presAssocID="{C0705071-6F37-4548-8047-5078BEBF3826}" presName="childShp" presStyleLbl="bgAccFollowNode1" presStyleIdx="2" presStyleCnt="3">
        <dgm:presLayoutVars>
          <dgm:bulletEnabled val="1"/>
        </dgm:presLayoutVars>
      </dgm:prSet>
      <dgm:spPr/>
    </dgm:pt>
  </dgm:ptLst>
  <dgm:cxnLst>
    <dgm:cxn modelId="{13457A01-67E3-344A-BEC9-C8F5A9244A3D}" type="presOf" srcId="{96CA4D70-D4B6-074E-A9A5-087B29F5C12C}" destId="{9B548AEB-92B6-9F48-86A1-D996BE11E497}" srcOrd="0" destOrd="1" presId="urn:microsoft.com/office/officeart/2005/8/layout/vList6"/>
    <dgm:cxn modelId="{4D677F01-6FE3-294A-A914-4B594B54F218}" srcId="{71CAC1EF-37F9-834B-927F-6201AE516D80}" destId="{1197DA90-9456-3E44-9B14-8FC63D632273}" srcOrd="0" destOrd="0" parTransId="{2A6FF9B4-4EB9-0444-BA59-28FA4C2AD162}" sibTransId="{53B04CD4-33DB-7542-A4BD-4665E07C406E}"/>
    <dgm:cxn modelId="{8D45D605-46B7-944F-9C2F-EEA98A87A284}" type="presOf" srcId="{3216BE18-AD13-244A-B61C-B6443CB04D07}" destId="{9B548AEB-92B6-9F48-86A1-D996BE11E497}" srcOrd="0" destOrd="3" presId="urn:microsoft.com/office/officeart/2005/8/layout/vList6"/>
    <dgm:cxn modelId="{7D599106-39AD-E649-BC6E-9075F1163DD8}" srcId="{71CAC1EF-37F9-834B-927F-6201AE516D80}" destId="{3216BE18-AD13-244A-B61C-B6443CB04D07}" srcOrd="3" destOrd="0" parTransId="{86C11CCA-787A-F547-A68E-FE2CD2DF0F29}" sibTransId="{B5A68465-5D44-1F4A-9869-41E0C2012749}"/>
    <dgm:cxn modelId="{A633E307-7155-C241-AF7C-4DB0A5AD0226}" type="presOf" srcId="{BE2B024A-E829-F448-9C64-5EB8DB197366}" destId="{BDA07949-0003-5D44-89DF-E5B34A010786}" srcOrd="0" destOrd="1" presId="urn:microsoft.com/office/officeart/2005/8/layout/vList6"/>
    <dgm:cxn modelId="{2ADFED0E-684A-AB4C-9500-698415A3D89D}" type="presOf" srcId="{6D9C927A-90F6-D540-91C0-BCDF59C5065E}" destId="{BDA07949-0003-5D44-89DF-E5B34A010786}" srcOrd="0" destOrd="0" presId="urn:microsoft.com/office/officeart/2005/8/layout/vList6"/>
    <dgm:cxn modelId="{0BE50C1A-0021-7945-9A02-80011060AAAF}" srcId="{CD05C1AB-8CA5-F34F-82C2-8073C10EF6AF}" destId="{AF37BEC8-80AD-6D46-B448-5C4CB74794C1}" srcOrd="3" destOrd="0" parTransId="{20DA15EA-DCB9-5944-9B10-BC598F04E61E}" sibTransId="{5E576C76-9B32-F84C-BA45-9DA283A889D8}"/>
    <dgm:cxn modelId="{E267D120-943E-224C-B332-961583AF0134}" type="presOf" srcId="{AF1A7086-7403-314F-978F-33DC0960A34A}" destId="{4D6A5382-0653-244D-9DBA-E925E227925C}" srcOrd="0" destOrd="0" presId="urn:microsoft.com/office/officeart/2005/8/layout/vList6"/>
    <dgm:cxn modelId="{0DA64527-1E3E-8C4A-AE8F-53947152DEF9}" srcId="{C0705071-6F37-4548-8047-5078BEBF3826}" destId="{C9F6E72A-A309-534C-8A58-24FAF30D4B2B}" srcOrd="1" destOrd="0" parTransId="{250FF78C-41A4-2248-AAF6-5B17C96B6E93}" sibTransId="{21AB1198-7D9F-9940-8C62-BE5B2DA4A532}"/>
    <dgm:cxn modelId="{29DA6631-1D18-0140-8DA4-60F0649B9836}" type="presOf" srcId="{8CB37ADE-088A-2146-BFEC-CC820DD71551}" destId="{E0A09DBA-CD16-D849-AEA3-F0291D1070D6}" srcOrd="0" destOrd="0" presId="urn:microsoft.com/office/officeart/2005/8/layout/vList6"/>
    <dgm:cxn modelId="{3C6D4943-AFCB-084D-A69B-61EF2549AB7D}" type="presOf" srcId="{1197DA90-9456-3E44-9B14-8FC63D632273}" destId="{9B548AEB-92B6-9F48-86A1-D996BE11E497}" srcOrd="0" destOrd="0" presId="urn:microsoft.com/office/officeart/2005/8/layout/vList6"/>
    <dgm:cxn modelId="{C8E82847-2CF1-724A-86CA-52F4A8027B1A}" srcId="{CD05C1AB-8CA5-F34F-82C2-8073C10EF6AF}" destId="{6D9C927A-90F6-D540-91C0-BCDF59C5065E}" srcOrd="0" destOrd="0" parTransId="{A61A6CFE-1241-C042-B7B9-1DADBFA88B2A}" sibTransId="{F6E79347-EB96-D745-8182-4848775885CC}"/>
    <dgm:cxn modelId="{A6318D4C-4CB4-2D41-B9D2-F3E57CD4439F}" srcId="{71CAC1EF-37F9-834B-927F-6201AE516D80}" destId="{96CA4D70-D4B6-074E-A9A5-087B29F5C12C}" srcOrd="1" destOrd="0" parTransId="{D9B94F19-8401-3449-8795-4A3098E6E645}" sibTransId="{5E6D1BCB-5C5A-584A-BF4B-1BEBAEC9115E}"/>
    <dgm:cxn modelId="{83AC5653-28F9-A743-8AD8-49B172B506FD}" srcId="{8CB37ADE-088A-2146-BFEC-CC820DD71551}" destId="{CD05C1AB-8CA5-F34F-82C2-8073C10EF6AF}" srcOrd="0" destOrd="0" parTransId="{74C0C508-C43A-114A-AE1D-0026D339116A}" sibTransId="{A8057F6C-3513-5C47-AE46-37DE4C570022}"/>
    <dgm:cxn modelId="{7F003C67-6E28-EB4C-9FF8-E82856EE1DF1}" srcId="{CD05C1AB-8CA5-F34F-82C2-8073C10EF6AF}" destId="{F6915C10-C395-6841-A2C9-E885E5E0B3DD}" srcOrd="2" destOrd="0" parTransId="{EC3B70C2-01A5-4F4D-B3AA-04C604F06551}" sibTransId="{45AE3466-E00D-E745-8688-BCF67EF4F8F2}"/>
    <dgm:cxn modelId="{63EE5674-2B22-3B43-BA41-2AB5EF797050}" type="presOf" srcId="{EDA96AA9-D0B5-4141-9BD2-D7989A62CB33}" destId="{4D6A5382-0653-244D-9DBA-E925E227925C}" srcOrd="0" destOrd="2" presId="urn:microsoft.com/office/officeart/2005/8/layout/vList6"/>
    <dgm:cxn modelId="{CA7BFF79-3F60-374F-9FCE-5C776919EC76}" srcId="{CD05C1AB-8CA5-F34F-82C2-8073C10EF6AF}" destId="{BE2B024A-E829-F448-9C64-5EB8DB197366}" srcOrd="1" destOrd="0" parTransId="{118ABDEB-2131-D044-A302-1F6785CC988B}" sibTransId="{EF0794F1-62FB-8B44-98CC-39DDEAD6A8A0}"/>
    <dgm:cxn modelId="{7A6E277D-AEC4-4449-98DB-620D78F5BD90}" srcId="{8CB37ADE-088A-2146-BFEC-CC820DD71551}" destId="{C0705071-6F37-4548-8047-5078BEBF3826}" srcOrd="2" destOrd="0" parTransId="{FA0AC6D7-941F-744D-BF82-43FDF66D70AA}" sibTransId="{DCC9616D-1A6E-6146-A98E-4E4F180C5967}"/>
    <dgm:cxn modelId="{A7254781-E75D-004E-992C-213370A2C4AE}" type="presOf" srcId="{A00516E2-5636-0743-81EF-43A32B74D304}" destId="{4D6A5382-0653-244D-9DBA-E925E227925C}" srcOrd="0" destOrd="3" presId="urn:microsoft.com/office/officeart/2005/8/layout/vList6"/>
    <dgm:cxn modelId="{D1CEDD8B-00BA-6141-82BB-91FF478A675A}" srcId="{C0705071-6F37-4548-8047-5078BEBF3826}" destId="{AF1A7086-7403-314F-978F-33DC0960A34A}" srcOrd="0" destOrd="0" parTransId="{18C2E5B0-65FD-424D-B5FD-6B13096CEAF1}" sibTransId="{F2D52115-BDCF-8441-8870-F2E8F3CF3090}"/>
    <dgm:cxn modelId="{7DFD1E9D-E90F-B64B-A599-3A36B816330B}" type="presOf" srcId="{C0705071-6F37-4548-8047-5078BEBF3826}" destId="{0FDBC5CD-CC4B-6144-842E-9F9D7CA7B483}" srcOrd="0" destOrd="0" presId="urn:microsoft.com/office/officeart/2005/8/layout/vList6"/>
    <dgm:cxn modelId="{564E86A3-2D0B-D74C-97F5-A3CB264BFED5}" srcId="{8CB37ADE-088A-2146-BFEC-CC820DD71551}" destId="{71CAC1EF-37F9-834B-927F-6201AE516D80}" srcOrd="1" destOrd="0" parTransId="{C444FA58-77CA-9042-8565-0F5AF3E1BA3C}" sibTransId="{DC98F3EF-B470-B14C-8639-A7365109197C}"/>
    <dgm:cxn modelId="{22AB7CA6-53C8-3C47-8648-556479B927BB}" srcId="{C0705071-6F37-4548-8047-5078BEBF3826}" destId="{A00516E2-5636-0743-81EF-43A32B74D304}" srcOrd="3" destOrd="0" parTransId="{6D7D8E15-6FE4-2B40-8C4F-7586153FDA39}" sibTransId="{8539D73F-0653-BD47-BE8E-B4185E193D51}"/>
    <dgm:cxn modelId="{722099AC-7433-EF4F-82A1-68304DE1EE26}" type="presOf" srcId="{F6915C10-C395-6841-A2C9-E885E5E0B3DD}" destId="{BDA07949-0003-5D44-89DF-E5B34A010786}" srcOrd="0" destOrd="2" presId="urn:microsoft.com/office/officeart/2005/8/layout/vList6"/>
    <dgm:cxn modelId="{1E16A7B0-2104-C742-8677-BD2209D54328}" srcId="{C0705071-6F37-4548-8047-5078BEBF3826}" destId="{EDA96AA9-D0B5-4141-9BD2-D7989A62CB33}" srcOrd="2" destOrd="0" parTransId="{52CA82EF-AE40-7847-A772-74A2505E9680}" sibTransId="{C410EBDB-9E8E-9047-B622-1EEE970B664F}"/>
    <dgm:cxn modelId="{59883DC7-C8E3-4747-81D4-11A6B2F4856D}" type="presOf" srcId="{AF37BEC8-80AD-6D46-B448-5C4CB74794C1}" destId="{BDA07949-0003-5D44-89DF-E5B34A010786}" srcOrd="0" destOrd="3" presId="urn:microsoft.com/office/officeart/2005/8/layout/vList6"/>
    <dgm:cxn modelId="{2410DDD4-BF97-974D-9A8D-06CF4A65FAE4}" type="presOf" srcId="{D9E7B9C7-83DF-614F-A90D-5DAE86CD7C37}" destId="{9B548AEB-92B6-9F48-86A1-D996BE11E497}" srcOrd="0" destOrd="2" presId="urn:microsoft.com/office/officeart/2005/8/layout/vList6"/>
    <dgm:cxn modelId="{4D30B6D6-AD22-0343-9279-58F64CF346DC}" type="presOf" srcId="{CD05C1AB-8CA5-F34F-82C2-8073C10EF6AF}" destId="{9BF3701F-E2F7-DF4C-8DDC-2D618D634236}" srcOrd="0" destOrd="0" presId="urn:microsoft.com/office/officeart/2005/8/layout/vList6"/>
    <dgm:cxn modelId="{D04E81DD-D093-A144-8680-DFF5435EF252}" type="presOf" srcId="{71CAC1EF-37F9-834B-927F-6201AE516D80}" destId="{6D4A7758-4440-7D44-BC85-F0C0D3ADA026}" srcOrd="0" destOrd="0" presId="urn:microsoft.com/office/officeart/2005/8/layout/vList6"/>
    <dgm:cxn modelId="{66BFC8E4-DEF8-D54F-BB10-09485A9C7D3C}" type="presOf" srcId="{C9F6E72A-A309-534C-8A58-24FAF30D4B2B}" destId="{4D6A5382-0653-244D-9DBA-E925E227925C}" srcOrd="0" destOrd="1" presId="urn:microsoft.com/office/officeart/2005/8/layout/vList6"/>
    <dgm:cxn modelId="{9D5007E8-8E54-2549-89FE-BBDAD7D5A539}" srcId="{71CAC1EF-37F9-834B-927F-6201AE516D80}" destId="{D9E7B9C7-83DF-614F-A90D-5DAE86CD7C37}" srcOrd="2" destOrd="0" parTransId="{3D9E0807-BFA5-334A-B3E3-02A7F3830A8F}" sibTransId="{227CB1E4-5DAD-2047-B6FC-D71D53B14B24}"/>
    <dgm:cxn modelId="{4AE82873-FF99-0B4D-91F4-4D392DDAA762}" type="presParOf" srcId="{E0A09DBA-CD16-D849-AEA3-F0291D1070D6}" destId="{A2401BD3-6EB5-5243-A173-BFB23CA05ED9}" srcOrd="0" destOrd="0" presId="urn:microsoft.com/office/officeart/2005/8/layout/vList6"/>
    <dgm:cxn modelId="{4780B50B-0E34-FD45-BA46-6D07D56E3DE6}" type="presParOf" srcId="{A2401BD3-6EB5-5243-A173-BFB23CA05ED9}" destId="{9BF3701F-E2F7-DF4C-8DDC-2D618D634236}" srcOrd="0" destOrd="0" presId="urn:microsoft.com/office/officeart/2005/8/layout/vList6"/>
    <dgm:cxn modelId="{32185F98-0D0C-1146-A0A0-0E75FE10DB68}" type="presParOf" srcId="{A2401BD3-6EB5-5243-A173-BFB23CA05ED9}" destId="{BDA07949-0003-5D44-89DF-E5B34A010786}" srcOrd="1" destOrd="0" presId="urn:microsoft.com/office/officeart/2005/8/layout/vList6"/>
    <dgm:cxn modelId="{718C91CD-19B7-764E-A18C-9ED990CF3895}" type="presParOf" srcId="{E0A09DBA-CD16-D849-AEA3-F0291D1070D6}" destId="{CD361244-0706-784D-AD68-23B8EE2DDA20}" srcOrd="1" destOrd="0" presId="urn:microsoft.com/office/officeart/2005/8/layout/vList6"/>
    <dgm:cxn modelId="{2872C32C-18C8-8E4B-9D01-0A38B040B00E}" type="presParOf" srcId="{E0A09DBA-CD16-D849-AEA3-F0291D1070D6}" destId="{FF7478D9-2F13-A649-96CB-B4F04E4EAD3D}" srcOrd="2" destOrd="0" presId="urn:microsoft.com/office/officeart/2005/8/layout/vList6"/>
    <dgm:cxn modelId="{574B01AA-1E94-CC44-9303-3F1DF1A5A0FD}" type="presParOf" srcId="{FF7478D9-2F13-A649-96CB-B4F04E4EAD3D}" destId="{6D4A7758-4440-7D44-BC85-F0C0D3ADA026}" srcOrd="0" destOrd="0" presId="urn:microsoft.com/office/officeart/2005/8/layout/vList6"/>
    <dgm:cxn modelId="{6556655A-FDAE-E841-A206-B051939A88D9}" type="presParOf" srcId="{FF7478D9-2F13-A649-96CB-B4F04E4EAD3D}" destId="{9B548AEB-92B6-9F48-86A1-D996BE11E497}" srcOrd="1" destOrd="0" presId="urn:microsoft.com/office/officeart/2005/8/layout/vList6"/>
    <dgm:cxn modelId="{0143DA1D-D24B-4446-AA01-EFA8622356E7}" type="presParOf" srcId="{E0A09DBA-CD16-D849-AEA3-F0291D1070D6}" destId="{96F4E783-FDF1-BB4D-8F64-2D23474E2503}" srcOrd="3" destOrd="0" presId="urn:microsoft.com/office/officeart/2005/8/layout/vList6"/>
    <dgm:cxn modelId="{C25E3331-B461-BB4B-8275-96D626B14524}" type="presParOf" srcId="{E0A09DBA-CD16-D849-AEA3-F0291D1070D6}" destId="{4F673751-8B2D-F441-9434-977C8B699867}" srcOrd="4" destOrd="0" presId="urn:microsoft.com/office/officeart/2005/8/layout/vList6"/>
    <dgm:cxn modelId="{DB250FAD-70D5-3349-80F9-5D47CD3DF810}" type="presParOf" srcId="{4F673751-8B2D-F441-9434-977C8B699867}" destId="{0FDBC5CD-CC4B-6144-842E-9F9D7CA7B483}" srcOrd="0" destOrd="0" presId="urn:microsoft.com/office/officeart/2005/8/layout/vList6"/>
    <dgm:cxn modelId="{95A702AA-0CB5-264F-AC93-1E7AFD4E633A}" type="presParOf" srcId="{4F673751-8B2D-F441-9434-977C8B699867}" destId="{4D6A5382-0653-244D-9DBA-E925E227925C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A07949-0003-5D44-89DF-E5B34A010786}">
      <dsp:nvSpPr>
        <dsp:cNvPr id="0" name=""/>
        <dsp:cNvSpPr/>
      </dsp:nvSpPr>
      <dsp:spPr>
        <a:xfrm>
          <a:off x="3108960" y="13606"/>
          <a:ext cx="4663440" cy="131971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Providing examples of writing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Providing opportunities for independent work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Providing templates for writing assignments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Correlating slides with the textbook</a:t>
          </a:r>
        </a:p>
      </dsp:txBody>
      <dsp:txXfrm>
        <a:off x="3108960" y="178570"/>
        <a:ext cx="4168548" cy="989785"/>
      </dsp:txXfrm>
    </dsp:sp>
    <dsp:sp modelId="{9BF3701F-E2F7-DF4C-8DDC-2D618D634236}">
      <dsp:nvSpPr>
        <dsp:cNvPr id="0" name=""/>
        <dsp:cNvSpPr/>
      </dsp:nvSpPr>
      <dsp:spPr>
        <a:xfrm>
          <a:off x="0" y="0"/>
          <a:ext cx="3108960" cy="1319713"/>
        </a:xfrm>
        <a:prstGeom prst="round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95250" rIns="190500" bIns="952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0" kern="1200"/>
            <a:t>Start</a:t>
          </a:r>
        </a:p>
      </dsp:txBody>
      <dsp:txXfrm>
        <a:off x="64423" y="64423"/>
        <a:ext cx="2980114" cy="1190867"/>
      </dsp:txXfrm>
    </dsp:sp>
    <dsp:sp modelId="{9B548AEB-92B6-9F48-86A1-D996BE11E497}">
      <dsp:nvSpPr>
        <dsp:cNvPr id="0" name=""/>
        <dsp:cNvSpPr/>
      </dsp:nvSpPr>
      <dsp:spPr>
        <a:xfrm>
          <a:off x="3108960" y="1451685"/>
          <a:ext cx="4663440" cy="131971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Having group work and discussion every class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Providing definitions instead of examples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Hosting workshop classes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500" kern="1200" dirty="0"/>
        </a:p>
      </dsp:txBody>
      <dsp:txXfrm>
        <a:off x="3108960" y="1616649"/>
        <a:ext cx="4168548" cy="989785"/>
      </dsp:txXfrm>
    </dsp:sp>
    <dsp:sp modelId="{6D4A7758-4440-7D44-BC85-F0C0D3ADA026}">
      <dsp:nvSpPr>
        <dsp:cNvPr id="0" name=""/>
        <dsp:cNvSpPr/>
      </dsp:nvSpPr>
      <dsp:spPr>
        <a:xfrm>
          <a:off x="0" y="1451685"/>
          <a:ext cx="3108960" cy="1319713"/>
        </a:xfrm>
        <a:prstGeom prst="round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95250" rIns="190500" bIns="952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0" kern="1200" dirty="0"/>
            <a:t>Stop</a:t>
          </a:r>
        </a:p>
      </dsp:txBody>
      <dsp:txXfrm>
        <a:off x="64423" y="1516108"/>
        <a:ext cx="2980114" cy="1190867"/>
      </dsp:txXfrm>
    </dsp:sp>
    <dsp:sp modelId="{4D6A5382-0653-244D-9DBA-E925E227925C}">
      <dsp:nvSpPr>
        <dsp:cNvPr id="0" name=""/>
        <dsp:cNvSpPr/>
      </dsp:nvSpPr>
      <dsp:spPr>
        <a:xfrm>
          <a:off x="3108960" y="2903370"/>
          <a:ext cx="4663440" cy="131971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Using </a:t>
          </a:r>
          <a:r>
            <a:rPr lang="en-US" sz="1600" kern="1200" dirty="0" err="1"/>
            <a:t>Kahoot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Offering workshop classes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Explaining assignments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Engaging the class</a:t>
          </a:r>
        </a:p>
      </dsp:txBody>
      <dsp:txXfrm>
        <a:off x="3108960" y="3068334"/>
        <a:ext cx="4168548" cy="989785"/>
      </dsp:txXfrm>
    </dsp:sp>
    <dsp:sp modelId="{0FDBC5CD-CC4B-6144-842E-9F9D7CA7B483}">
      <dsp:nvSpPr>
        <dsp:cNvPr id="0" name=""/>
        <dsp:cNvSpPr/>
      </dsp:nvSpPr>
      <dsp:spPr>
        <a:xfrm>
          <a:off x="0" y="2903370"/>
          <a:ext cx="3108960" cy="1319713"/>
        </a:xfrm>
        <a:prstGeom prst="roundRect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95250" rIns="190500" bIns="952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0" kern="1200" dirty="0"/>
            <a:t>Continue</a:t>
          </a:r>
        </a:p>
      </dsp:txBody>
      <dsp:txXfrm>
        <a:off x="64423" y="2967793"/>
        <a:ext cx="2980114" cy="11908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AD44FC-D6CC-6341-819E-3FC65F8070D7}" type="datetimeFigureOut">
              <a:rPr lang="en-US" smtClean="0"/>
              <a:t>1/31/19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ADA118-615C-5944-A354-288A865E7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499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608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F1BFC1-1F48-4A2B-9C78-88A148BF1680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 2016 by Nelson Education Ltd.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85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F1BFC1-1F48-4A2B-9C78-88A148BF1680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 2016 by Nelson Education Ltd.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3412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F1BFC1-1F48-4A2B-9C78-88A148BF1680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 2016 by Nelson Education Ltd.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5902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F1BFC1-1F48-4A2B-9C78-88A148BF1680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 2016 by Nelson Education Ltd.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9039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 2016 by Nelson Education Ltd.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4F1BFC1-1F48-4A2B-9C78-88A148BF1680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7492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F1BFC1-1F48-4A2B-9C78-88A148BF1680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 2016 by Nelson Education Ltd.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241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 2016 by Nelson Education Ltd.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4F1BFC1-1F48-4A2B-9C78-88A148BF1680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2704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Program</a:t>
            </a:r>
          </a:p>
          <a:p>
            <a:r>
              <a:rPr lang="en-US" dirty="0"/>
              <a:t>Year</a:t>
            </a:r>
          </a:p>
          <a:p>
            <a:r>
              <a:rPr lang="en-US" dirty="0"/>
              <a:t>Reason for choosing this class</a:t>
            </a:r>
          </a:p>
          <a:p>
            <a:r>
              <a:rPr lang="en-US" dirty="0"/>
              <a:t>Important feature of good writing</a:t>
            </a:r>
          </a:p>
          <a:p>
            <a:r>
              <a:rPr lang="en-US" dirty="0"/>
              <a:t>Biggest writing problem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4A6125-F95F-5F40-B19B-846E891FAC04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172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4000">
                <a:schemeClr val="accent1">
                  <a:lumMod val="60000"/>
                  <a:lumOff val="40000"/>
                </a:schemeClr>
              </a:gs>
              <a:gs pos="83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chemeClr val="accent1">
                  <a:alpha val="0"/>
                </a:schemeClr>
              </a:gs>
              <a:gs pos="57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b="1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1676400"/>
            <a:ext cx="3886200" cy="1524000"/>
          </a:xfrm>
        </p:spPr>
        <p:txBody>
          <a:bodyPr anchor="b" anchorCtr="0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203574"/>
            <a:ext cx="3886200" cy="182562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5ECD5-515E-4817-8A06-1D2ED2C83850}" type="datetime4">
              <a:rPr lang="en-US" smtClean="0"/>
              <a:pPr/>
              <a:t>January 31,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7772400" cy="3733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D1919-1B5F-4141-B613-3E5C6008A186}" type="datetime4">
              <a:rPr lang="en-US" smtClean="0"/>
              <a:pPr/>
              <a:t>January 31,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14000">
                <a:srgbClr val="333333"/>
              </a:gs>
              <a:gs pos="83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rgbClr val="000000">
                  <a:alpha val="0"/>
                </a:srgbClr>
              </a:gs>
              <a:gs pos="57000">
                <a:srgbClr val="4D4D4D"/>
              </a:gs>
              <a:gs pos="10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33787"/>
            <a:ext cx="7772400" cy="1362075"/>
          </a:xfrm>
        </p:spPr>
        <p:txBody>
          <a:bodyPr anchor="t"/>
          <a:lstStyle>
            <a:lvl1pPr algn="l">
              <a:defRPr sz="4000" b="0" i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336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22427-B1DD-49E6-9F05-DE0F1467D7DC}" type="datetime4">
              <a:rPr lang="en-US" smtClean="0"/>
              <a:pPr/>
              <a:t>January 31,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CA7B5-8BC9-491C-A887-7C3E7ED947D8}" type="datetime4">
              <a:rPr lang="en-US" smtClean="0"/>
              <a:pPr/>
              <a:t>January 31,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685800" y="1536192"/>
            <a:ext cx="3657600" cy="3877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800600" y="1536192"/>
            <a:ext cx="3657600" cy="3877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Freeform 11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18ED0-40F2-434C-A848-B92581875164}" type="datetime4">
              <a:rPr lang="en-US" smtClean="0"/>
              <a:pPr/>
              <a:t>January 31, 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685800" y="2209800"/>
            <a:ext cx="3657600" cy="3200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657600" cy="3200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Freeform 7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5437F-F4F9-44A9-B4D3-9191CA04E889}" type="datetime4">
              <a:rPr lang="en-US" smtClean="0"/>
              <a:pPr/>
              <a:t>January 31, 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3"/>
              </a:gs>
              <a:gs pos="50000">
                <a:schemeClr val="accent3">
                  <a:lumMod val="40000"/>
                  <a:lumOff val="60000"/>
                </a:schemeClr>
              </a:gs>
              <a:gs pos="5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0" y="5381627"/>
            <a:ext cx="3286124" cy="1207294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6996854"/>
              <a:gd name="connsiteY0" fmla="*/ 0 h 1571625"/>
              <a:gd name="connsiteX1" fmla="*/ 6996854 w 6996854"/>
              <a:gd name="connsiteY1" fmla="*/ 1266825 h 1571625"/>
              <a:gd name="connsiteX2" fmla="*/ 0 w 6996854"/>
              <a:gd name="connsiteY2" fmla="*/ 1571625 h 1571625"/>
              <a:gd name="connsiteX3" fmla="*/ 0 w 6996854"/>
              <a:gd name="connsiteY3" fmla="*/ 0 h 1571625"/>
              <a:gd name="connsiteX0" fmla="*/ 0 w 7583417"/>
              <a:gd name="connsiteY0" fmla="*/ 0 h 800100"/>
              <a:gd name="connsiteX1" fmla="*/ 7583417 w 7583417"/>
              <a:gd name="connsiteY1" fmla="*/ 495300 h 800100"/>
              <a:gd name="connsiteX2" fmla="*/ 586563 w 7583417"/>
              <a:gd name="connsiteY2" fmla="*/ 800100 h 800100"/>
              <a:gd name="connsiteX3" fmla="*/ 0 w 7583417"/>
              <a:gd name="connsiteY3" fmla="*/ 0 h 800100"/>
              <a:gd name="connsiteX0" fmla="*/ 0 w 7017803"/>
              <a:gd name="connsiteY0" fmla="*/ 0 h 1200150"/>
              <a:gd name="connsiteX1" fmla="*/ 7017803 w 7017803"/>
              <a:gd name="connsiteY1" fmla="*/ 895350 h 1200150"/>
              <a:gd name="connsiteX2" fmla="*/ 20949 w 7017803"/>
              <a:gd name="connsiteY2" fmla="*/ 1200150 h 1200150"/>
              <a:gd name="connsiteX3" fmla="*/ 0 w 7017803"/>
              <a:gd name="connsiteY3" fmla="*/ 0 h 1200150"/>
              <a:gd name="connsiteX0" fmla="*/ 0 w 6410292"/>
              <a:gd name="connsiteY0" fmla="*/ 0 h 1752600"/>
              <a:gd name="connsiteX1" fmla="*/ 6410292 w 6410292"/>
              <a:gd name="connsiteY1" fmla="*/ 1752600 h 1752600"/>
              <a:gd name="connsiteX2" fmla="*/ 20949 w 6410292"/>
              <a:gd name="connsiteY2" fmla="*/ 1200150 h 1752600"/>
              <a:gd name="connsiteX3" fmla="*/ 0 w 6410292"/>
              <a:gd name="connsiteY3" fmla="*/ 0 h 1752600"/>
              <a:gd name="connsiteX0" fmla="*/ 0 w 7227290"/>
              <a:gd name="connsiteY0" fmla="*/ 0 h 1200150"/>
              <a:gd name="connsiteX1" fmla="*/ 7227290 w 7227290"/>
              <a:gd name="connsiteY1" fmla="*/ 885825 h 1200150"/>
              <a:gd name="connsiteX2" fmla="*/ 20949 w 7227290"/>
              <a:gd name="connsiteY2" fmla="*/ 1200150 h 1200150"/>
              <a:gd name="connsiteX3" fmla="*/ 0 w 7227290"/>
              <a:gd name="connsiteY3" fmla="*/ 0 h 1200150"/>
              <a:gd name="connsiteX0" fmla="*/ 0 w 7227290"/>
              <a:gd name="connsiteY0" fmla="*/ 0 h 885825"/>
              <a:gd name="connsiteX1" fmla="*/ 7227290 w 7227290"/>
              <a:gd name="connsiteY1" fmla="*/ 885825 h 885825"/>
              <a:gd name="connsiteX2" fmla="*/ 555141 w 7227290"/>
              <a:gd name="connsiteY2" fmla="*/ 862013 h 885825"/>
              <a:gd name="connsiteX3" fmla="*/ 0 w 7227290"/>
              <a:gd name="connsiteY3" fmla="*/ 0 h 885825"/>
              <a:gd name="connsiteX0" fmla="*/ 0 w 7227290"/>
              <a:gd name="connsiteY0" fmla="*/ 0 h 1207294"/>
              <a:gd name="connsiteX1" fmla="*/ 7227290 w 7227290"/>
              <a:gd name="connsiteY1" fmla="*/ 885825 h 1207294"/>
              <a:gd name="connsiteX2" fmla="*/ 0 w 7227290"/>
              <a:gd name="connsiteY2" fmla="*/ 1207294 h 1207294"/>
              <a:gd name="connsiteX3" fmla="*/ 0 w 7227290"/>
              <a:gd name="connsiteY3" fmla="*/ 0 h 120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27290" h="1207294">
                <a:moveTo>
                  <a:pt x="0" y="0"/>
                </a:moveTo>
                <a:lnTo>
                  <a:pt x="7227290" y="885825"/>
                </a:lnTo>
                <a:lnTo>
                  <a:pt x="0" y="120729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96" y="5347020"/>
            <a:ext cx="3426231" cy="944725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2830674 w 7605568"/>
              <a:gd name="connsiteY2" fmla="*/ 806612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2930931"/>
              <a:gd name="connsiteY0" fmla="*/ 0 h 806612"/>
              <a:gd name="connsiteX1" fmla="*/ 0 w 2930931"/>
              <a:gd name="connsiteY1" fmla="*/ 75665 h 806612"/>
              <a:gd name="connsiteX2" fmla="*/ 2830674 w 2930931"/>
              <a:gd name="connsiteY2" fmla="*/ 806612 h 806612"/>
              <a:gd name="connsiteX3" fmla="*/ 2930931 w 2930931"/>
              <a:gd name="connsiteY3" fmla="*/ 785765 h 806612"/>
              <a:gd name="connsiteX4" fmla="*/ 1 w 2930931"/>
              <a:gd name="connsiteY4" fmla="*/ 0 h 806612"/>
              <a:gd name="connsiteX0" fmla="*/ 1 w 3204530"/>
              <a:gd name="connsiteY0" fmla="*/ 0 h 944725"/>
              <a:gd name="connsiteX1" fmla="*/ 0 w 3204530"/>
              <a:gd name="connsiteY1" fmla="*/ 75665 h 944725"/>
              <a:gd name="connsiteX2" fmla="*/ 3204530 w 3204530"/>
              <a:gd name="connsiteY2" fmla="*/ 944725 h 944725"/>
              <a:gd name="connsiteX3" fmla="*/ 2930931 w 3204530"/>
              <a:gd name="connsiteY3" fmla="*/ 785765 h 944725"/>
              <a:gd name="connsiteX4" fmla="*/ 1 w 3204530"/>
              <a:gd name="connsiteY4" fmla="*/ 0 h 944725"/>
              <a:gd name="connsiteX0" fmla="*/ 1 w 3426231"/>
              <a:gd name="connsiteY0" fmla="*/ 0 h 944725"/>
              <a:gd name="connsiteX1" fmla="*/ 0 w 3426231"/>
              <a:gd name="connsiteY1" fmla="*/ 75665 h 944725"/>
              <a:gd name="connsiteX2" fmla="*/ 3204530 w 3426231"/>
              <a:gd name="connsiteY2" fmla="*/ 944725 h 944725"/>
              <a:gd name="connsiteX3" fmla="*/ 3426231 w 3426231"/>
              <a:gd name="connsiteY3" fmla="*/ 923877 h 944725"/>
              <a:gd name="connsiteX4" fmla="*/ 1 w 3426231"/>
              <a:gd name="connsiteY4" fmla="*/ 0 h 94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6231" h="944725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3204530" y="944725"/>
                </a:lnTo>
                <a:lnTo>
                  <a:pt x="3426231" y="923877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24E59-01D0-4537-B876-7E5EC75B028D}" type="datetime4">
              <a:rPr lang="en-US" smtClean="0"/>
              <a:pPr/>
              <a:t>January 31, 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2E49-18A1-40BC-BA5D-5A2EC8FDDF15}" type="datetime4">
              <a:rPr lang="en-US" smtClean="0"/>
              <a:pPr/>
              <a:t>January 31,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4572000" y="609600"/>
            <a:ext cx="3886200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76274" y="1527048"/>
            <a:ext cx="3383280" cy="329184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0" y="609600"/>
            <a:ext cx="3886200" cy="4190999"/>
          </a:xfrm>
          <a:ln w="79375">
            <a:solidFill>
              <a:schemeClr val="tx1"/>
            </a:solidFill>
            <a:miter lim="800000"/>
          </a:ln>
          <a:effectLst>
            <a:outerShdw blurRad="50800" dist="38100" dir="5400000" algn="ctr" rotWithShape="0">
              <a:srgbClr val="000000">
                <a:alpha val="42000"/>
              </a:srgb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5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3DA4-3B24-449B-95CA-514EB7E30A99}" type="datetime4">
              <a:rPr lang="en-US" smtClean="0"/>
              <a:pPr/>
              <a:t>January 31,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676656" y="1524000"/>
            <a:ext cx="3381375" cy="32956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9F4-DDCB-41FF-83F5-A48440F36FA7}" type="datetime4">
              <a:rPr lang="en-US" smtClean="0"/>
              <a:pPr/>
              <a:t>January 31,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6348-D703-428C-A1C4-7D6796EF5F41}" type="datetime4">
              <a:rPr lang="en-US" smtClean="0"/>
              <a:pPr/>
              <a:t>January 31,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CA" dirty="0">
                <a:solidFill>
                  <a:prstClr val="black">
                    <a:tint val="75000"/>
                  </a:prstClr>
                </a:solidFill>
              </a:rPr>
              <a:t>6-</a:t>
            </a:r>
            <a:fld id="{90E60EF9-1974-4B4E-8EB0-BAAA0C254CFE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Copyright © 2016 by Nelson Education Ltd.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9550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CA" dirty="0">
                <a:solidFill>
                  <a:prstClr val="black">
                    <a:tint val="75000"/>
                  </a:prstClr>
                </a:solidFill>
              </a:rPr>
              <a:t>6-</a:t>
            </a:r>
            <a:fld id="{90E60EF9-1974-4B4E-8EB0-BAAA0C254CFE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Copyright © 2016 by Nelson Education Ltd.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3232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CA" dirty="0">
                <a:solidFill>
                  <a:prstClr val="black">
                    <a:tint val="75000"/>
                  </a:prstClr>
                </a:solidFill>
              </a:rPr>
              <a:t>6-</a:t>
            </a:r>
            <a:fld id="{90E60EF9-1974-4B4E-8EB0-BAAA0C254CFE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Copyright © 2016 by Nelson Education Ltd.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3284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CA" dirty="0">
                <a:solidFill>
                  <a:prstClr val="black">
                    <a:tint val="75000"/>
                  </a:prstClr>
                </a:solidFill>
              </a:rPr>
              <a:t>6-</a:t>
            </a:r>
            <a:fld id="{90E60EF9-1974-4B4E-8EB0-BAAA0C254CFE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Copyright © 2016 by Nelson Education Ltd.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8377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CA" dirty="0">
                <a:solidFill>
                  <a:prstClr val="black">
                    <a:tint val="75000"/>
                  </a:prstClr>
                </a:solidFill>
              </a:rPr>
              <a:t>6-</a:t>
            </a:r>
            <a:fld id="{90E60EF9-1974-4B4E-8EB0-BAAA0C254CFE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Copyright © 2016 by Nelson Education Ltd.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574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3">
              <a:alphaModFix amt="15000"/>
            </a:blip>
            <a:srcRect/>
            <a:tile tx="0" ty="0" sx="76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11430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00200"/>
            <a:ext cx="7772400" cy="45259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416675"/>
            <a:ext cx="1981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lang="en-US" sz="900" kern="1200" cap="all" spc="110" baseline="0" smtClean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</a:lstStyle>
          <a:p>
            <a:fld id="{942120D2-3948-4F8F-BE5D-E7E7D97880B2}" type="datetime4">
              <a:rPr lang="en-US" smtClean="0"/>
              <a:pPr/>
              <a:t>January 31, 2019</a:t>
            </a:fld>
            <a:endParaRPr lang="en-US" dirty="0" err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l">
              <a:defRPr sz="900" cap="all" spc="110" baseline="0">
                <a:solidFill>
                  <a:srgbClr val="4D4D4D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sz="1100" b="1" baseline="0">
                <a:solidFill>
                  <a:srgbClr val="4D4D4D"/>
                </a:solidFill>
              </a:defRPr>
            </a:lvl1pPr>
          </a:lstStyle>
          <a:p>
            <a:fld id="{1D72EBF8-7CF5-44B7-B2BF-E22DE4D070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buNone/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Gill Sans MT" pitchFamily="34" charset="0"/>
              </a:rPr>
              <a:t>Copyright © 2016 by Nelson Education Ltd.</a:t>
            </a:r>
            <a:endParaRPr lang="en-CA" dirty="0">
              <a:solidFill>
                <a:prstClr val="black">
                  <a:tint val="75000"/>
                </a:prstClr>
              </a:solidFill>
              <a:latin typeface="Gill Sans MT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buNone/>
            </a:pPr>
            <a:r>
              <a:rPr lang="en-CA" dirty="0">
                <a:solidFill>
                  <a:prstClr val="black">
                    <a:tint val="75000"/>
                  </a:prstClr>
                </a:solidFill>
                <a:latin typeface="Gill Sans MT" pitchFamily="34" charset="0"/>
              </a:rPr>
              <a:t>6-</a:t>
            </a:r>
            <a:fld id="{90E60EF9-1974-4B4E-8EB0-BAAA0C254CFE}" type="slidenum">
              <a:rPr lang="en-CA" smtClean="0">
                <a:solidFill>
                  <a:prstClr val="black">
                    <a:tint val="75000"/>
                  </a:prstClr>
                </a:solidFill>
                <a:latin typeface="Gill Sans MT" pitchFamily="34" charset="0"/>
              </a:rPr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63C26"/>
                </a:buClr>
                <a:buFont typeface="Wingdings" pitchFamily="2" charset="2"/>
                <a:buNone/>
              </a:pPr>
              <a:t>‹#›</a:t>
            </a:fld>
            <a:endParaRPr lang="en-CA" dirty="0">
              <a:solidFill>
                <a:prstClr val="black">
                  <a:tint val="75000"/>
                </a:prstClr>
              </a:solidFill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8835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nhm-educate.org/course/index.php?categoryid=5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esignmaz.net/best-jquery-graph-chart-plugins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cnx.org/contents/MBiUQmmY@17.44:kIxIs3X-@8/Appendix-B-Practice-Tests-1-4-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nx.org/contents/MBiUQmmY@17.44:kIxIs3X-@8/Appendix-B-Practice-Tests-1-4-http:/cnx.org/contents/MBiUQmmY@17.44:kIxIs3X-@8/Appendix-B-Practice-Tests-1-4-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mandelman.ml-implode.com/2014/03/what-i-know-about-loan-modifications-2014/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omcorsonknowles.com/blog/amazing-health-benefits-of-dark-chocolates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sa/3.0/" TargetMode="Externa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3923" y="1676400"/>
            <a:ext cx="6864277" cy="1524000"/>
          </a:xfrm>
        </p:spPr>
        <p:txBody>
          <a:bodyPr>
            <a:normAutofit/>
          </a:bodyPr>
          <a:lstStyle/>
          <a:p>
            <a:r>
              <a:rPr lang="en-US" dirty="0"/>
              <a:t>COMM 2293:</a:t>
            </a:r>
            <a:br>
              <a:rPr lang="en-US" dirty="0"/>
            </a:br>
            <a:r>
              <a:rPr lang="en-US" dirty="0"/>
              <a:t>Business Communications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86126" y="3203574"/>
            <a:ext cx="5672074" cy="1825625"/>
          </a:xfrm>
        </p:spPr>
        <p:txBody>
          <a:bodyPr>
            <a:normAutofit fontScale="92500" lnSpcReduction="10000"/>
          </a:bodyPr>
          <a:lstStyle/>
          <a:p>
            <a:endParaRPr lang="en-US" dirty="0"/>
          </a:p>
          <a:p>
            <a:r>
              <a:rPr lang="en-US" dirty="0"/>
              <a:t>Section F</a:t>
            </a:r>
          </a:p>
          <a:p>
            <a:r>
              <a:rPr lang="en-US" dirty="0"/>
              <a:t>Prof. Emily Ballantyne</a:t>
            </a:r>
          </a:p>
          <a:p>
            <a:endParaRPr lang="en-US" dirty="0"/>
          </a:p>
          <a:p>
            <a:r>
              <a:rPr lang="en-US" dirty="0"/>
              <a:t>31 January 2019 – Graphics</a:t>
            </a:r>
          </a:p>
        </p:txBody>
      </p:sp>
    </p:spTree>
    <p:extLst>
      <p:ext uri="{BB962C8B-B14F-4D97-AF65-F5344CB8AC3E}">
        <p14:creationId xmlns:p14="http://schemas.microsoft.com/office/powerpoint/2010/main" val="1076611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502D2-C868-0745-9517-8DEFB64F8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Start, Stop &amp; Continue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375ECDEE-3EEB-664E-8BE3-56C10EFF145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1718754"/>
              </p:ext>
            </p:extLst>
          </p:nvPr>
        </p:nvGraphicFramePr>
        <p:xfrm>
          <a:off x="685800" y="1263316"/>
          <a:ext cx="7772400" cy="42230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60218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Activate your prior knowledge.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Identify these parts of this graphic:  title, label, axis label legend, source note</a:t>
            </a:r>
          </a:p>
        </p:txBody>
      </p:sp>
      <p:pic>
        <p:nvPicPr>
          <p:cNvPr id="6" name="Picture 5" descr="A screenshot of a cell phone&#13;&#10;&#13;&#10;Description automatically generated">
            <a:extLst>
              <a:ext uri="{FF2B5EF4-FFF2-40B4-BE49-F238E27FC236}">
                <a16:creationId xmlns:a16="http://schemas.microsoft.com/office/drawing/2014/main" id="{F709DE4E-AD69-6C4D-9148-C1BD71FAEF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736" y="2409682"/>
            <a:ext cx="3795629" cy="4173680"/>
          </a:xfrm>
          <a:prstGeom prst="rect">
            <a:avLst/>
          </a:prstGeom>
        </p:spPr>
      </p:pic>
      <p:sp>
        <p:nvSpPr>
          <p:cNvPr id="8" name="8-Point Star 7">
            <a:extLst>
              <a:ext uri="{FF2B5EF4-FFF2-40B4-BE49-F238E27FC236}">
                <a16:creationId xmlns:a16="http://schemas.microsoft.com/office/drawing/2014/main" id="{A1E722A1-A7A7-A449-94DA-C3CD5103C379}"/>
              </a:ext>
            </a:extLst>
          </p:cNvPr>
          <p:cNvSpPr/>
          <p:nvPr/>
        </p:nvSpPr>
        <p:spPr>
          <a:xfrm>
            <a:off x="6346323" y="2409682"/>
            <a:ext cx="397042" cy="348916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9" name="8-Point Star 8">
            <a:extLst>
              <a:ext uri="{FF2B5EF4-FFF2-40B4-BE49-F238E27FC236}">
                <a16:creationId xmlns:a16="http://schemas.microsoft.com/office/drawing/2014/main" id="{5EA8062A-323B-B646-B803-34E5B74CE5A2}"/>
              </a:ext>
            </a:extLst>
          </p:cNvPr>
          <p:cNvSpPr/>
          <p:nvPr/>
        </p:nvSpPr>
        <p:spPr>
          <a:xfrm>
            <a:off x="3190039" y="2935061"/>
            <a:ext cx="397042" cy="348916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10" name="8-Point Star 9">
            <a:extLst>
              <a:ext uri="{FF2B5EF4-FFF2-40B4-BE49-F238E27FC236}">
                <a16:creationId xmlns:a16="http://schemas.microsoft.com/office/drawing/2014/main" id="{44B974D5-FC18-9842-B07A-1D39317B3E54}"/>
              </a:ext>
            </a:extLst>
          </p:cNvPr>
          <p:cNvSpPr/>
          <p:nvPr/>
        </p:nvSpPr>
        <p:spPr>
          <a:xfrm>
            <a:off x="5604375" y="5747484"/>
            <a:ext cx="397042" cy="348916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1" name="8-Point Star 10">
            <a:extLst>
              <a:ext uri="{FF2B5EF4-FFF2-40B4-BE49-F238E27FC236}">
                <a16:creationId xmlns:a16="http://schemas.microsoft.com/office/drawing/2014/main" id="{98EBDE4C-1C5D-8947-823B-AEEA43E83702}"/>
              </a:ext>
            </a:extLst>
          </p:cNvPr>
          <p:cNvSpPr/>
          <p:nvPr/>
        </p:nvSpPr>
        <p:spPr>
          <a:xfrm>
            <a:off x="2550694" y="6096400"/>
            <a:ext cx="397042" cy="348916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928203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Using Graphics</a:t>
            </a:r>
          </a:p>
          <a:p>
            <a:r>
              <a:rPr lang="en-US" dirty="0"/>
              <a:t>Graphics Homework</a:t>
            </a:r>
          </a:p>
          <a:p>
            <a:r>
              <a:rPr lang="en-US" dirty="0"/>
              <a:t>Formatting numbers, dates, money and mechanics</a:t>
            </a:r>
          </a:p>
          <a:p>
            <a:r>
              <a:rPr lang="en-US" dirty="0"/>
              <a:t>Memo Format</a:t>
            </a:r>
          </a:p>
        </p:txBody>
      </p:sp>
    </p:spTree>
    <p:extLst>
      <p:ext uri="{BB962C8B-B14F-4D97-AF65-F5344CB8AC3E}">
        <p14:creationId xmlns:p14="http://schemas.microsoft.com/office/powerpoint/2010/main" val="932821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400800" y="3886200"/>
            <a:ext cx="11430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Arial Black" pitchFamily="34" charset="0"/>
                <a:ea typeface="+mn-ea"/>
              </a:rPr>
              <a:t>chomp!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0" y="4419600"/>
            <a:ext cx="11430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Arial Black" pitchFamily="34" charset="0"/>
                <a:ea typeface="+mn-ea"/>
              </a:rPr>
              <a:t>chomp!</a:t>
            </a:r>
          </a:p>
        </p:txBody>
      </p:sp>
      <p:pic>
        <p:nvPicPr>
          <p:cNvPr id="9" name="Picture 8" descr="bluegorilla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51807"/>
            <a:ext cx="4618038" cy="6406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ular Callout 4"/>
          <p:cNvSpPr>
            <a:spLocks noChangeArrowheads="1"/>
          </p:cNvSpPr>
          <p:nvPr/>
        </p:nvSpPr>
        <p:spPr bwMode="auto">
          <a:xfrm>
            <a:off x="4724400" y="211667"/>
            <a:ext cx="4267200" cy="5046133"/>
          </a:xfrm>
          <a:prstGeom prst="wedgeRoundRectCallout">
            <a:avLst>
              <a:gd name="adj1" fmla="val -70375"/>
              <a:gd name="adj2" fmla="val 84181"/>
              <a:gd name="adj3" fmla="val 16667"/>
            </a:avLst>
          </a:prstGeom>
          <a:solidFill>
            <a:schemeClr val="tx1"/>
          </a:solidFill>
          <a:ln w="25400" algn="ctr">
            <a:noFill/>
            <a:miter lim="800000"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i="1" dirty="0">
                <a:solidFill>
                  <a:schemeClr val="bg1"/>
                </a:solidFill>
                <a:latin typeface="Arial Black" pitchFamily="34" charset="0"/>
                <a:ea typeface="+mn-ea"/>
                <a:cs typeface="Arial" panose="020B0604020202020204" pitchFamily="34" charset="0"/>
              </a:rPr>
              <a:t>Grammar Bytes!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BONUS OTHER WRITING GRADE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i="1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Complete a grammar exercise on </a:t>
            </a:r>
            <a:r>
              <a:rPr lang="en-US" sz="2400" i="1" dirty="0">
                <a:solidFill>
                  <a:schemeClr val="bg1"/>
                </a:solidFill>
                <a:latin typeface="Arial Black" pitchFamily="34" charset="0"/>
                <a:ea typeface="+mn-ea"/>
                <a:cs typeface="Arial" panose="020B0604020202020204" pitchFamily="34" charset="0"/>
              </a:rPr>
              <a:t>a topic covered in this course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 Then, send Prof. Ballantyne a screen capture of the last screen.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Go to </a:t>
            </a:r>
            <a:r>
              <a:rPr lang="en-US" sz="2400" i="1" dirty="0">
                <a:solidFill>
                  <a:schemeClr val="bg1"/>
                </a:solidFill>
                <a:latin typeface="Arial Black" pitchFamily="34" charset="0"/>
                <a:ea typeface="+mn-ea"/>
                <a:cs typeface="Arial" panose="020B0604020202020204" pitchFamily="34" charset="0"/>
              </a:rPr>
              <a:t>chompchomp.com</a:t>
            </a:r>
            <a:r>
              <a:rPr lang="en-US" sz="2400" i="1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!</a:t>
            </a:r>
            <a:endParaRPr lang="en-US" sz="2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7390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om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om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wd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Graphics Homework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-27116" b="-27116"/>
          <a:stretch>
            <a:fillRect/>
          </a:stretch>
        </p:blipFill>
        <p:spPr>
          <a:xfrm>
            <a:off x="685800" y="2087829"/>
            <a:ext cx="7772400" cy="3733800"/>
          </a:xfrm>
        </p:spPr>
      </p:pic>
      <p:sp>
        <p:nvSpPr>
          <p:cNvPr id="5" name="TextBox 4"/>
          <p:cNvSpPr txBox="1"/>
          <p:nvPr/>
        </p:nvSpPr>
        <p:spPr>
          <a:xfrm>
            <a:off x="396887" y="6327845"/>
            <a:ext cx="1014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Graphics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22569" y="1916498"/>
            <a:ext cx="40783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DUE DATE:  FRIDAY FEBRUARY 8th </a:t>
            </a:r>
          </a:p>
        </p:txBody>
      </p:sp>
    </p:spTree>
    <p:extLst>
      <p:ext uri="{BB962C8B-B14F-4D97-AF65-F5344CB8AC3E}">
        <p14:creationId xmlns:p14="http://schemas.microsoft.com/office/powerpoint/2010/main" val="28893765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58" y="1218437"/>
            <a:ext cx="8947084" cy="45548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sp>
        <p:nvSpPr>
          <p:cNvPr id="5" name="TextBox 4"/>
          <p:cNvSpPr txBox="1"/>
          <p:nvPr/>
        </p:nvSpPr>
        <p:spPr>
          <a:xfrm>
            <a:off x="326112" y="6383925"/>
            <a:ext cx="1014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Graphics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995714" y="2733524"/>
            <a:ext cx="5164667" cy="112485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85" y="458985"/>
            <a:ext cx="7772400" cy="1362075"/>
          </a:xfrm>
        </p:spPr>
        <p:txBody>
          <a:bodyPr>
            <a:normAutofit fontScale="90000"/>
          </a:bodyPr>
          <a:lstStyle/>
          <a:p>
            <a:pPr algn="ctr"/>
            <a:r>
              <a:rPr lang="en-US" cap="none" dirty="0"/>
              <a:t>Graphics</a:t>
            </a:r>
            <a:br>
              <a:rPr lang="en-US" cap="none" dirty="0"/>
            </a:br>
            <a:br>
              <a:rPr lang="en-US" cap="none" dirty="0">
                <a:solidFill>
                  <a:schemeClr val="bg1"/>
                </a:solidFill>
              </a:rPr>
            </a:br>
            <a:br>
              <a:rPr lang="en-US" cap="none" dirty="0">
                <a:solidFill>
                  <a:schemeClr val="bg1"/>
                </a:solidFill>
              </a:rPr>
            </a:br>
            <a:br>
              <a:rPr lang="en-US" cap="none" dirty="0">
                <a:solidFill>
                  <a:schemeClr val="bg1"/>
                </a:solidFill>
              </a:rPr>
            </a:br>
            <a:r>
              <a:rPr lang="en-US" b="1" cap="none" dirty="0">
                <a:solidFill>
                  <a:schemeClr val="bg1"/>
                </a:solidFill>
              </a:rPr>
              <a:t>Why do we use them?  </a:t>
            </a:r>
            <a:br>
              <a:rPr lang="en-US" b="1" cap="none" dirty="0">
                <a:solidFill>
                  <a:schemeClr val="bg1"/>
                </a:solidFill>
              </a:rPr>
            </a:br>
            <a:r>
              <a:rPr lang="en-US" b="1" cap="none" dirty="0">
                <a:solidFill>
                  <a:schemeClr val="bg1"/>
                </a:solidFill>
              </a:rPr>
              <a:t>What do they </a:t>
            </a:r>
            <a:r>
              <a:rPr lang="en-US" b="1" cap="none" dirty="0">
                <a:solidFill>
                  <a:srgbClr val="000000"/>
                </a:solidFill>
              </a:rPr>
              <a:t>add?</a:t>
            </a:r>
          </a:p>
        </p:txBody>
      </p:sp>
    </p:spTree>
    <p:extLst>
      <p:ext uri="{BB962C8B-B14F-4D97-AF65-F5344CB8AC3E}">
        <p14:creationId xmlns:p14="http://schemas.microsoft.com/office/powerpoint/2010/main" val="423031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52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Effective Graphics 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600" b="1" dirty="0">
                <a:latin typeface="Calibri" pitchFamily="34" charset="0"/>
                <a:cs typeface="Calibri" pitchFamily="34" charset="0"/>
              </a:rPr>
              <a:t>Functions of graphics </a:t>
            </a:r>
            <a:endParaRPr lang="en-CA" sz="3600" b="1" dirty="0"/>
          </a:p>
          <a:p>
            <a:r>
              <a:rPr lang="en-CA" sz="3600" dirty="0"/>
              <a:t>To clarify data </a:t>
            </a:r>
          </a:p>
          <a:p>
            <a:r>
              <a:rPr lang="en-CA" sz="3600" dirty="0"/>
              <a:t>To create visual interest</a:t>
            </a:r>
          </a:p>
          <a:p>
            <a:r>
              <a:rPr lang="en-CA" sz="3600" dirty="0"/>
              <a:t>To condense and simplify data</a:t>
            </a:r>
          </a:p>
          <a:p>
            <a:r>
              <a:rPr lang="en-CA" sz="3600" dirty="0"/>
              <a:t>To make numerical data meaningful</a:t>
            </a:r>
          </a:p>
          <a:p>
            <a:endParaRPr lang="en-CA" dirty="0"/>
          </a:p>
        </p:txBody>
      </p:sp>
      <p:sp>
        <p:nvSpPr>
          <p:cNvPr id="317446" name="Rectangle 15"/>
          <p:cNvSpPr>
            <a:spLocks noChangeArrowheads="1"/>
          </p:cNvSpPr>
          <p:nvPr/>
        </p:nvSpPr>
        <p:spPr bwMode="auto">
          <a:xfrm>
            <a:off x="0" y="2476500"/>
            <a:ext cx="9144000" cy="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10000"/>
              </a:spcAft>
              <a:buClr>
                <a:srgbClr val="963C26"/>
              </a:buClr>
              <a:buFont typeface="Wingdings" pitchFamily="2" charset="2"/>
              <a:buChar char="§"/>
            </a:pPr>
            <a:endParaRPr lang="en-CA" dirty="0"/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b="0"/>
              <a:t>Copyright © 2016 by Nelson Education Ltd.</a:t>
            </a:r>
            <a:endParaRPr lang="en-CA" b="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CA"/>
              <a:t>11-</a:t>
            </a:r>
            <a:fld id="{90E60EF9-1974-4B4E-8EB0-BAAA0C254CFE}" type="slidenum">
              <a:rPr lang="en-CA" smtClean="0"/>
              <a:pPr/>
              <a:t>8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36098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Graphics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Put your audience first</a:t>
            </a:r>
            <a:r>
              <a:rPr lang="en-US" dirty="0"/>
              <a:t>. Perform an audience analysis and create using a “you” view.</a:t>
            </a:r>
          </a:p>
          <a:p>
            <a:r>
              <a:rPr lang="en-US" b="1" dirty="0"/>
              <a:t>Set it up</a:t>
            </a:r>
            <a:r>
              <a:rPr lang="en-US" dirty="0"/>
              <a:t>.  Introduce your graphic clearly so that it is a seamless part of the document.</a:t>
            </a:r>
            <a:endParaRPr lang="en-US" b="1" dirty="0"/>
          </a:p>
          <a:p>
            <a:r>
              <a:rPr lang="en-US" b="1" dirty="0"/>
              <a:t>Exercise restraint. </a:t>
            </a:r>
            <a:r>
              <a:rPr lang="en-US" dirty="0"/>
              <a:t>Limit your </a:t>
            </a:r>
            <a:r>
              <a:rPr lang="en-US" dirty="0" err="1"/>
              <a:t>colours</a:t>
            </a:r>
            <a:r>
              <a:rPr lang="en-US" dirty="0"/>
              <a:t> and fonts, just like you would for other elements of document design.</a:t>
            </a:r>
          </a:p>
          <a:p>
            <a:r>
              <a:rPr lang="en-US" b="1" dirty="0"/>
              <a:t>Be precise</a:t>
            </a:r>
            <a:r>
              <a:rPr lang="en-US" dirty="0"/>
              <a:t>.  Use accurate information and a logical graphic for the information.</a:t>
            </a:r>
          </a:p>
          <a:p>
            <a:r>
              <a:rPr lang="en-US" b="1" dirty="0"/>
              <a:t>Tell a story.  </a:t>
            </a:r>
            <a:r>
              <a:rPr lang="en-US" dirty="0"/>
              <a:t>A good graphic will help you to illustrate your main point and your purpose at a glance.</a:t>
            </a:r>
          </a:p>
          <a:p>
            <a:r>
              <a:rPr lang="en-US" b="1" dirty="0"/>
              <a:t>Cite it properly.  </a:t>
            </a:r>
            <a:r>
              <a:rPr lang="en-US" dirty="0"/>
              <a:t>Use descriptive titles, labels and a clear citation.</a:t>
            </a:r>
            <a:endParaRPr lang="en-US" b="1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816845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F97A39A-C46A-42C8-8D61-3CCE155C4A07}" type="slidenum">
              <a:rPr lang="en-US" smtClean="0">
                <a:solidFill>
                  <a:srgbClr val="000000"/>
                </a:solidFill>
              </a:rPr>
              <a:pPr/>
              <a:t>10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379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4000" dirty="0"/>
              <a:t>A good graphic tells a complete story.</a:t>
            </a:r>
          </a:p>
        </p:txBody>
      </p:sp>
      <p:sp>
        <p:nvSpPr>
          <p:cNvPr id="33792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Provide a meaningful written introduction to the graphic</a:t>
            </a:r>
          </a:p>
          <a:p>
            <a:pPr eaLnBrk="1" hangingPunct="1"/>
            <a:r>
              <a:rPr lang="en-US" dirty="0"/>
              <a:t>Clear Labels</a:t>
            </a:r>
          </a:p>
          <a:p>
            <a:pPr eaLnBrk="1" hangingPunct="1"/>
            <a:r>
              <a:rPr lang="en-US" dirty="0"/>
              <a:t>Complete title</a:t>
            </a:r>
          </a:p>
          <a:p>
            <a:pPr eaLnBrk="1" hangingPunct="1"/>
            <a:r>
              <a:rPr lang="en-US" dirty="0"/>
              <a:t>Labeled axes (if necessary)</a:t>
            </a:r>
          </a:p>
          <a:p>
            <a:pPr eaLnBrk="1" hangingPunct="1"/>
            <a:r>
              <a:rPr lang="en-US" dirty="0"/>
              <a:t>Clear legend (if necessary)</a:t>
            </a:r>
          </a:p>
          <a:p>
            <a:pPr eaLnBrk="1" hangingPunct="1"/>
            <a:r>
              <a:rPr lang="en-US" dirty="0"/>
              <a:t>Source note</a:t>
            </a:r>
          </a:p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0393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ypes of Graphics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929" r="-5929"/>
          <a:stretch>
            <a:fillRect/>
          </a:stretch>
        </p:blipFill>
        <p:spPr>
          <a:xfrm>
            <a:off x="-360975" y="856916"/>
            <a:ext cx="9957837" cy="4783667"/>
          </a:xfrm>
        </p:spPr>
      </p:pic>
    </p:spTree>
    <p:extLst>
      <p:ext uri="{BB962C8B-B14F-4D97-AF65-F5344CB8AC3E}">
        <p14:creationId xmlns:p14="http://schemas.microsoft.com/office/powerpoint/2010/main" val="11088326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2079999"/>
              </p:ext>
            </p:extLst>
          </p:nvPr>
        </p:nvGraphicFramePr>
        <p:xfrm>
          <a:off x="836181" y="1867584"/>
          <a:ext cx="7772400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49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174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Type of Graphic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Objective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 show</a:t>
                      </a:r>
                      <a:r>
                        <a:rPr lang="en-US" baseline="0" dirty="0"/>
                        <a:t> exact figures and values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Bar Chart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</a:t>
                      </a:r>
                      <a:r>
                        <a:rPr lang="en-US" baseline="0" dirty="0"/>
                        <a:t> compare one item with others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Line</a:t>
                      </a:r>
                      <a:r>
                        <a:rPr lang="en-US" baseline="0" dirty="0"/>
                        <a:t> Chart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 demonstrate changes</a:t>
                      </a:r>
                      <a:r>
                        <a:rPr lang="en-US" baseline="0" dirty="0"/>
                        <a:t> in quantitative data over time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Pie Chart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 visualize a whole unit and the proportions</a:t>
                      </a:r>
                      <a:r>
                        <a:rPr lang="en-US" baseline="0" dirty="0"/>
                        <a:t> of its components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Flowchart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 display a process or procedure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Organizational Chart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 define</a:t>
                      </a:r>
                      <a:r>
                        <a:rPr lang="en-US" baseline="0" dirty="0"/>
                        <a:t> a hierarchy of elements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Photograph,</a:t>
                      </a:r>
                      <a:r>
                        <a:rPr lang="en-US" baseline="0" dirty="0"/>
                        <a:t> Map, Illustration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 create</a:t>
                      </a:r>
                      <a:r>
                        <a:rPr lang="en-US" baseline="0" dirty="0"/>
                        <a:t> authenticity, to spotlight a location, or to show an item in use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 flipH="1">
            <a:off x="1014841" y="1417638"/>
            <a:ext cx="6565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 1 Table of Graphics with Objectives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23367" y="5447124"/>
            <a:ext cx="2185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</a:t>
            </a:r>
            <a:r>
              <a:rPr lang="en-US" dirty="0" err="1"/>
              <a:t>Guffey</a:t>
            </a:r>
            <a:r>
              <a:rPr lang="en-US" dirty="0"/>
              <a:t>, p. 340.</a:t>
            </a:r>
          </a:p>
        </p:txBody>
      </p:sp>
    </p:spTree>
    <p:extLst>
      <p:ext uri="{BB962C8B-B14F-4D97-AF65-F5344CB8AC3E}">
        <p14:creationId xmlns:p14="http://schemas.microsoft.com/office/powerpoint/2010/main" val="10845348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Best Practices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charset="2"/>
              <a:buChar char="ü"/>
            </a:pPr>
            <a:r>
              <a:rPr lang="en-US" dirty="0"/>
              <a:t>Place titles and labels at the top</a:t>
            </a:r>
          </a:p>
          <a:p>
            <a:pPr>
              <a:buFont typeface="Wingdings" charset="2"/>
              <a:buChar char="ü"/>
            </a:pPr>
            <a:r>
              <a:rPr lang="en-US" dirty="0"/>
              <a:t>Arrange items in a logical order</a:t>
            </a:r>
          </a:p>
          <a:p>
            <a:pPr>
              <a:buFont typeface="Wingdings" charset="2"/>
              <a:buChar char="ü"/>
            </a:pPr>
            <a:r>
              <a:rPr lang="en-US" dirty="0"/>
              <a:t>Provide clear headings for rows or columns</a:t>
            </a:r>
          </a:p>
          <a:p>
            <a:pPr>
              <a:buFont typeface="Wingdings" charset="2"/>
              <a:buChar char="ü"/>
            </a:pPr>
            <a:r>
              <a:rPr lang="en-US" dirty="0"/>
              <a:t>Identify the units in which figures are given</a:t>
            </a:r>
          </a:p>
          <a:p>
            <a:pPr>
              <a:buFont typeface="Wingdings" charset="2"/>
              <a:buChar char="ü"/>
            </a:pPr>
            <a:r>
              <a:rPr lang="en-US" dirty="0"/>
              <a:t>Use N/A for missing data</a:t>
            </a:r>
          </a:p>
          <a:p>
            <a:pPr>
              <a:buFont typeface="Wingdings" charset="2"/>
              <a:buChar char="ü"/>
            </a:pPr>
            <a:r>
              <a:rPr lang="en-US" dirty="0"/>
              <a:t>Make tables readable with shading alternative lines or leaving blanks after every 5</a:t>
            </a:r>
            <a:r>
              <a:rPr lang="en-US" baseline="30000" dirty="0"/>
              <a:t>th</a:t>
            </a:r>
            <a:r>
              <a:rPr lang="en-US" dirty="0"/>
              <a:t> entry</a:t>
            </a:r>
          </a:p>
          <a:p>
            <a:pPr>
              <a:buFont typeface="Wingdings" charset="2"/>
              <a:buChar char="ü"/>
            </a:pPr>
            <a:r>
              <a:rPr lang="en-US" dirty="0"/>
              <a:t>Place tables close to where they are mentioned in the text</a:t>
            </a:r>
          </a:p>
        </p:txBody>
      </p:sp>
    </p:spTree>
    <p:extLst>
      <p:ext uri="{BB962C8B-B14F-4D97-AF65-F5344CB8AC3E}">
        <p14:creationId xmlns:p14="http://schemas.microsoft.com/office/powerpoint/2010/main" val="12174828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 Charts </a:t>
            </a:r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4294967295"/>
          </p:nvPr>
        </p:nvSpPr>
        <p:spPr>
          <a:xfrm>
            <a:off x="400633" y="6202425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b="0" dirty="0"/>
              <a:t>Copyright © 2016 by Nelson Education Ltd.</a:t>
            </a:r>
            <a:endParaRPr lang="en-CA" b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7756248" y="6384988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CA"/>
              <a:t>11-</a:t>
            </a:r>
            <a:fld id="{90E60EF9-1974-4B4E-8EB0-BAAA0C254CFE}" type="slidenum">
              <a:rPr lang="en-CA" smtClean="0"/>
              <a:pPr/>
              <a:t>14</a:t>
            </a:fld>
            <a:endParaRPr lang="en-CA" dirty="0"/>
          </a:p>
        </p:txBody>
      </p:sp>
      <p:pic>
        <p:nvPicPr>
          <p:cNvPr id="13" name="Picture 12" descr="C11_F03_pg34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058" y="1828800"/>
            <a:ext cx="3560166" cy="3581400"/>
          </a:xfrm>
          <a:prstGeom prst="rect">
            <a:avLst/>
          </a:prstGeom>
        </p:spPr>
      </p:pic>
      <p:pic>
        <p:nvPicPr>
          <p:cNvPr id="14" name="Picture 13" descr="C11_F04_pg34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3328" y="1828800"/>
            <a:ext cx="3542472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6503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9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/>
              <a:t>Bar Charts Best Practices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600200"/>
            <a:ext cx="7772400" cy="4525963"/>
          </a:xfrm>
        </p:spPr>
        <p:txBody>
          <a:bodyPr>
            <a:normAutofit/>
          </a:bodyPr>
          <a:lstStyle/>
          <a:p>
            <a:r>
              <a:rPr lang="en-CA" dirty="0"/>
              <a:t>Use bar charts to make visual comparisons. Compare related items, illustrate changes in data over time, or show segments as parts of wholes.</a:t>
            </a:r>
          </a:p>
          <a:p>
            <a:r>
              <a:rPr lang="en-CA" dirty="0"/>
              <a:t>Make bar charts in vertical, horizontal, grouped, or segmented forms. Avoid showing too much information, thus producing clutter and confusion.</a:t>
            </a:r>
          </a:p>
          <a:p>
            <a:r>
              <a:rPr lang="en-CA" dirty="0"/>
              <a:t>Make the length of each bar and segment proportional.</a:t>
            </a:r>
          </a:p>
          <a:p>
            <a:r>
              <a:rPr lang="en-CA" dirty="0"/>
              <a:t>Start dollar or percentage amounts at zero.</a:t>
            </a:r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4294967295"/>
          </p:nvPr>
        </p:nvSpPr>
        <p:spPr>
          <a:xfrm>
            <a:off x="228600" y="6173787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b="0" dirty="0"/>
              <a:t>Copyright © 2016 by Nelson Education Ltd.</a:t>
            </a:r>
            <a:endParaRPr lang="en-CA" b="0" dirty="0"/>
          </a:p>
        </p:txBody>
      </p:sp>
    </p:spTree>
    <p:extLst>
      <p:ext uri="{BB962C8B-B14F-4D97-AF65-F5344CB8AC3E}">
        <p14:creationId xmlns:p14="http://schemas.microsoft.com/office/powerpoint/2010/main" val="38696751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Pie Charts  </a:t>
            </a:r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4294967295"/>
          </p:nvPr>
        </p:nvSpPr>
        <p:spPr>
          <a:xfrm>
            <a:off x="487438" y="6173787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b="0" dirty="0"/>
              <a:t>Copyright © 2016 by Nelson Education Ltd.</a:t>
            </a:r>
            <a:endParaRPr lang="en-CA" b="0" dirty="0"/>
          </a:p>
        </p:txBody>
      </p:sp>
      <p:pic>
        <p:nvPicPr>
          <p:cNvPr id="13" name="Content Placeholder 12" descr="C11_F10_pg343.jpg"/>
          <p:cNvPicPr>
            <a:picLocks noGrp="1" noChangeAspect="1"/>
          </p:cNvPicPr>
          <p:nvPr>
            <p:ph idx="1"/>
          </p:nvPr>
        </p:nvPicPr>
        <p:blipFill>
          <a:blip r:embed="rId3"/>
          <a:srcRect l="-42509" r="-4250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177800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Pie Charts Best Practices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772400" cy="4525963"/>
          </a:xfrm>
        </p:spPr>
        <p:txBody>
          <a:bodyPr>
            <a:normAutofit/>
          </a:bodyPr>
          <a:lstStyle/>
          <a:p>
            <a:r>
              <a:rPr lang="en-CA" dirty="0"/>
              <a:t>Use pie charts to show a whole and proportion of its components.</a:t>
            </a:r>
          </a:p>
          <a:p>
            <a:r>
              <a:rPr lang="en-CA" dirty="0"/>
              <a:t>Generally begin at the 12 o’clock position, drawing the largest wedge first.</a:t>
            </a:r>
          </a:p>
          <a:p>
            <a:r>
              <a:rPr lang="en-CA" dirty="0"/>
              <a:t>Include, if possible, actual percentage or absolute value for each wedge.</a:t>
            </a:r>
          </a:p>
          <a:p>
            <a:r>
              <a:rPr lang="en-CA" dirty="0"/>
              <a:t>Use four to eight segments for best results; if necessary group small portions into one wedge called “Other.”</a:t>
            </a:r>
          </a:p>
          <a:p>
            <a:r>
              <a:rPr lang="en-CA" dirty="0"/>
              <a:t>Distinguish wedges with colour, shading, or cross-hatching.</a:t>
            </a:r>
          </a:p>
          <a:p>
            <a:r>
              <a:rPr lang="en-CA" dirty="0"/>
              <a:t>Keep all labels horizontal.</a:t>
            </a:r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4294967295"/>
          </p:nvPr>
        </p:nvSpPr>
        <p:spPr>
          <a:xfrm>
            <a:off x="457200" y="6184394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b="0" dirty="0"/>
              <a:t>Copyright © 2016 by Nelson Education Ltd.</a:t>
            </a:r>
            <a:endParaRPr lang="en-CA" b="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294967295"/>
          </p:nvPr>
        </p:nvSpPr>
        <p:spPr>
          <a:xfrm>
            <a:off x="7894620" y="6410913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CA" dirty="0"/>
              <a:t>11-</a:t>
            </a:r>
            <a:fld id="{90E60EF9-1974-4B4E-8EB0-BAAA0C254CFE}" type="slidenum">
              <a:rPr lang="en-CA" smtClean="0"/>
              <a:pPr/>
              <a:t>17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229134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 Charts  </a:t>
            </a:r>
          </a:p>
        </p:txBody>
      </p:sp>
      <p:pic>
        <p:nvPicPr>
          <p:cNvPr id="5" name="Content Placeholder 4" descr="A close up of a map&#13;&#10;&#13;&#10;Description automatically generated">
            <a:extLst>
              <a:ext uri="{FF2B5EF4-FFF2-40B4-BE49-F238E27FC236}">
                <a16:creationId xmlns:a16="http://schemas.microsoft.com/office/drawing/2014/main" id="{3720A04C-34EB-7C48-9A20-3D78A0FA7A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205" y="1790700"/>
            <a:ext cx="2971800" cy="3352800"/>
          </a:xfrm>
        </p:spPr>
      </p:pic>
      <p:pic>
        <p:nvPicPr>
          <p:cNvPr id="8" name="Picture 7" descr="A screenshot of a cell phone&#13;&#10;&#13;&#10;Description automatically generated">
            <a:extLst>
              <a:ext uri="{FF2B5EF4-FFF2-40B4-BE49-F238E27FC236}">
                <a16:creationId xmlns:a16="http://schemas.microsoft.com/office/drawing/2014/main" id="{002CCA00-A10B-4940-B73A-F096AC7462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115" y="1790700"/>
            <a:ext cx="2844800" cy="3352800"/>
          </a:xfrm>
          <a:prstGeom prst="rect">
            <a:avLst/>
          </a:prstGeom>
        </p:spPr>
      </p:pic>
      <p:sp>
        <p:nvSpPr>
          <p:cNvPr id="11" name="Footer Placeholder 1">
            <a:extLst>
              <a:ext uri="{FF2B5EF4-FFF2-40B4-BE49-F238E27FC236}">
                <a16:creationId xmlns:a16="http://schemas.microsoft.com/office/drawing/2014/main" id="{94069314-6AD5-C947-8625-56ACAAB7C821}"/>
              </a:ext>
            </a:extLst>
          </p:cNvPr>
          <p:cNvSpPr txBox="1">
            <a:spLocks/>
          </p:cNvSpPr>
          <p:nvPr/>
        </p:nvSpPr>
        <p:spPr>
          <a:xfrm>
            <a:off x="457200" y="6184394"/>
            <a:ext cx="28956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defPPr>
              <a:defRPr lang="en-US"/>
            </a:defPPr>
            <a:lvl1pPr marL="0" algn="l" defTabSz="914400" rtl="0" eaLnBrk="1" latinLnBrk="0" hangingPunct="1">
              <a:defRPr sz="900" kern="1200" cap="all" spc="110" baseline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Copyright © 2019 by Nelson Education Ltd.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811634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 Charts Best Practices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772400" cy="4525963"/>
          </a:xfrm>
        </p:spPr>
        <p:txBody>
          <a:bodyPr>
            <a:normAutofit/>
          </a:bodyPr>
          <a:lstStyle/>
          <a:p>
            <a:r>
              <a:rPr lang="en-CA" dirty="0"/>
              <a:t>Use line charts to show changes over time and indicate trends</a:t>
            </a:r>
          </a:p>
          <a:p>
            <a:r>
              <a:rPr lang="en-CA" dirty="0"/>
              <a:t>Arrange the time component (usually years) horizontally across the bottom</a:t>
            </a:r>
          </a:p>
          <a:p>
            <a:r>
              <a:rPr lang="en-CA" dirty="0"/>
              <a:t>Arrange values for other variable vertically</a:t>
            </a:r>
          </a:p>
          <a:p>
            <a:r>
              <a:rPr lang="en-CA" dirty="0"/>
              <a:t>Draw small dots at the intersections to indicate each value at a given year</a:t>
            </a:r>
          </a:p>
          <a:p>
            <a:r>
              <a:rPr lang="en-CA" dirty="0"/>
              <a:t>Connect the dots and add colour</a:t>
            </a:r>
          </a:p>
          <a:p>
            <a:endParaRPr lang="en-CA" dirty="0"/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4294967295"/>
          </p:nvPr>
        </p:nvSpPr>
        <p:spPr>
          <a:xfrm>
            <a:off x="457200" y="6184394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b="0" dirty="0"/>
              <a:t>Copyright © 2016 by Nelson Education Ltd.</a:t>
            </a:r>
            <a:endParaRPr lang="en-CA" b="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294967295"/>
          </p:nvPr>
        </p:nvSpPr>
        <p:spPr>
          <a:xfrm>
            <a:off x="7894620" y="6410913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CA" dirty="0"/>
              <a:t>11-</a:t>
            </a:r>
            <a:fld id="{90E60EF9-1974-4B4E-8EB0-BAAA0C254CFE}" type="slidenum">
              <a:rPr lang="en-CA" smtClean="0"/>
              <a:pPr/>
              <a:t>19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019540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Which type of graphic should we use?  Why?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Show quarterly revenue of Barbie sales over the last four years.</a:t>
            </a:r>
          </a:p>
          <a:p>
            <a:r>
              <a:rPr lang="en-US" dirty="0"/>
              <a:t>Compare the number of users for all the major search engines for  today.</a:t>
            </a:r>
          </a:p>
          <a:p>
            <a:r>
              <a:rPr lang="en-US" dirty="0"/>
              <a:t>Track the number of refugees coming into Canada over the last five years.</a:t>
            </a:r>
          </a:p>
          <a:p>
            <a:r>
              <a:rPr lang="en-US" dirty="0"/>
              <a:t>Compare the amount of chocolate to the other ingredients in a Snickers bar.</a:t>
            </a:r>
          </a:p>
        </p:txBody>
      </p:sp>
    </p:spTree>
    <p:extLst>
      <p:ext uri="{BB962C8B-B14F-4D97-AF65-F5344CB8AC3E}">
        <p14:creationId xmlns:p14="http://schemas.microsoft.com/office/powerpoint/2010/main" val="34207899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Graphics Homework Assignment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86285"/>
            <a:ext cx="7772400" cy="3907602"/>
          </a:xfrm>
        </p:spPr>
        <p:txBody>
          <a:bodyPr>
            <a:noAutofit/>
          </a:bodyPr>
          <a:lstStyle/>
          <a:p>
            <a:r>
              <a:rPr lang="en-US" sz="1800" dirty="0"/>
              <a:t>Use the data table on Brightspace to create </a:t>
            </a:r>
            <a:r>
              <a:rPr lang="en-US" sz="1800" b="1" u="sng" dirty="0"/>
              <a:t>one</a:t>
            </a:r>
            <a:r>
              <a:rPr lang="en-US" sz="1800" dirty="0"/>
              <a:t> graphic (pie, bar, or line). Place the graphic and a relevant, meaningful observation about the data in the body of a </a:t>
            </a:r>
            <a:r>
              <a:rPr lang="en-US" sz="1800" b="1" u="sng" dirty="0"/>
              <a:t>3-part direct response memo. </a:t>
            </a:r>
          </a:p>
          <a:p>
            <a:r>
              <a:rPr lang="en-US" sz="1800" dirty="0"/>
              <a:t>The memo should be addressed to Emily Ballantyne.</a:t>
            </a:r>
          </a:p>
          <a:p>
            <a:r>
              <a:rPr lang="en-US" sz="1800" dirty="0"/>
              <a:t>It should be related to your work with Harvest Grocery, so write it from your position as Administrative Assistant.</a:t>
            </a:r>
          </a:p>
          <a:p>
            <a:pPr marL="68580" indent="0">
              <a:buNone/>
            </a:pPr>
            <a:endParaRPr lang="en-US" sz="1800" dirty="0"/>
          </a:p>
          <a:p>
            <a:r>
              <a:rPr lang="en-US" sz="1800" dirty="0"/>
              <a:t>DUE: Friday, February 8, 9:00 a.m. Submit to </a:t>
            </a:r>
            <a:r>
              <a:rPr lang="en-US" sz="1800" dirty="0" err="1"/>
              <a:t>turnitin.com</a:t>
            </a:r>
            <a:r>
              <a:rPr lang="en-US" sz="1800" dirty="0"/>
              <a:t>                          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4185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9" name="Picture 24" descr="Image result for twit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051" y="-3028950"/>
            <a:ext cx="2378869" cy="2378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5800" y="612563"/>
            <a:ext cx="7483642" cy="871538"/>
          </a:xfrm>
        </p:spPr>
        <p:txBody>
          <a:bodyPr>
            <a:normAutofit fontScale="25000" lnSpcReduction="20000"/>
          </a:bodyPr>
          <a:lstStyle/>
          <a:p>
            <a:pPr indent="-342900">
              <a:buFont typeface="+mj-lt"/>
              <a:buAutoNum type="arabicPeriod"/>
              <a:defRPr/>
            </a:pPr>
            <a:r>
              <a:rPr lang="en-CA" sz="11200" u="sng" dirty="0"/>
              <a:t>Select</a:t>
            </a:r>
            <a:r>
              <a:rPr lang="en-CA" sz="11200" dirty="0"/>
              <a:t> data from the set below to create </a:t>
            </a:r>
            <a:r>
              <a:rPr lang="en-CA" sz="11200" u="sng" dirty="0"/>
              <a:t>one</a:t>
            </a:r>
            <a:r>
              <a:rPr lang="en-CA" sz="11200" dirty="0"/>
              <a:t> graphic. Do not include the table provided. </a:t>
            </a:r>
          </a:p>
          <a:p>
            <a:pPr indent="-342900">
              <a:buFont typeface="+mj-lt"/>
              <a:buAutoNum type="arabicPeriod"/>
              <a:defRPr/>
            </a:pPr>
            <a:r>
              <a:rPr lang="en-CA" sz="11200" dirty="0"/>
              <a:t>Write a one-sentence introduction to your graphic that introduces it by number and tells your reader what to note. </a:t>
            </a:r>
          </a:p>
          <a:p>
            <a:pPr marL="0" indent="0">
              <a:buNone/>
              <a:defRPr/>
            </a:pPr>
            <a:endParaRPr lang="en-CA" sz="11200" dirty="0"/>
          </a:p>
          <a:p>
            <a:pPr indent="-342900">
              <a:buFont typeface="+mj-lt"/>
              <a:buAutoNum type="arabicPeriod"/>
              <a:defRPr/>
            </a:pPr>
            <a:endParaRPr lang="en-CA" sz="1800" dirty="0"/>
          </a:p>
          <a:p>
            <a:pPr indent="-342900">
              <a:buFont typeface="+mj-lt"/>
              <a:buAutoNum type="arabicPeriod"/>
              <a:defRPr/>
            </a:pPr>
            <a:endParaRPr lang="en-CA" sz="1800" dirty="0"/>
          </a:p>
          <a:p>
            <a:pPr indent="-342900">
              <a:buFont typeface="+mj-lt"/>
              <a:buAutoNum type="arabicPeriod"/>
              <a:defRPr/>
            </a:pPr>
            <a:endParaRPr lang="en-CA" sz="1800" dirty="0"/>
          </a:p>
          <a:p>
            <a:pPr marL="0" indent="0">
              <a:buNone/>
              <a:defRPr/>
            </a:pPr>
            <a:endParaRPr lang="en-CA" sz="1800" dirty="0"/>
          </a:p>
          <a:p>
            <a:pPr marL="0" indent="0">
              <a:buNone/>
              <a:defRPr/>
            </a:pPr>
            <a:endParaRPr lang="en-CA" sz="14400" dirty="0"/>
          </a:p>
          <a:p>
            <a:pPr marL="0" indent="0">
              <a:buNone/>
              <a:defRPr/>
            </a:pPr>
            <a:endParaRPr lang="en-CA" sz="11200" dirty="0"/>
          </a:p>
          <a:p>
            <a:pPr marL="0" indent="0">
              <a:buNone/>
              <a:defRPr/>
            </a:pPr>
            <a:r>
              <a:rPr lang="en-CA" sz="11200" dirty="0"/>
              <a:t>In 2017, Statistics Canada published this data set. Their findings report grocery stores across Canada by the end of 2016. </a:t>
            </a:r>
          </a:p>
          <a:p>
            <a:pPr marL="0" indent="0">
              <a:buNone/>
              <a:defRPr/>
            </a:pPr>
            <a:endParaRPr lang="en-CA" dirty="0"/>
          </a:p>
        </p:txBody>
      </p:sp>
      <p:sp>
        <p:nvSpPr>
          <p:cNvPr id="91191" name="AutoShape 28" descr="Image result for Twitter"/>
          <p:cNvSpPr>
            <a:spLocks noChangeAspect="1" noChangeArrowheads="1"/>
          </p:cNvSpPr>
          <p:nvPr/>
        </p:nvSpPr>
        <p:spPr bwMode="auto">
          <a:xfrm>
            <a:off x="1269206" y="720328"/>
            <a:ext cx="228600" cy="22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80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7176" y="2552853"/>
            <a:ext cx="3484984" cy="16371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618703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Graphic Homework should include…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Appropriate direct strategy memo format</a:t>
            </a:r>
          </a:p>
          <a:p>
            <a:r>
              <a:rPr lang="en-US" b="1" dirty="0"/>
              <a:t>Meaningful introduction to the graphic</a:t>
            </a:r>
          </a:p>
          <a:p>
            <a:r>
              <a:rPr lang="en-US" b="1" dirty="0"/>
              <a:t>Complete title</a:t>
            </a:r>
          </a:p>
          <a:p>
            <a:r>
              <a:rPr lang="en-US" b="1" dirty="0"/>
              <a:t>Labeled axes </a:t>
            </a:r>
          </a:p>
          <a:p>
            <a:r>
              <a:rPr lang="en-US" b="1" dirty="0"/>
              <a:t>Clear legend </a:t>
            </a:r>
          </a:p>
          <a:p>
            <a:r>
              <a:rPr lang="en-US" b="1" dirty="0"/>
              <a:t>Source note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3046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41396"/>
            <a:ext cx="3124497" cy="4092605"/>
          </a:xfrm>
        </p:spPr>
        <p:txBody>
          <a:bodyPr>
            <a:normAutofit/>
          </a:bodyPr>
          <a:lstStyle/>
          <a:p>
            <a:pPr marL="68580" indent="0">
              <a:buNone/>
            </a:pPr>
            <a:endParaRPr lang="en-US" b="1" dirty="0"/>
          </a:p>
          <a:p>
            <a:r>
              <a:rPr lang="en-US" b="1" dirty="0"/>
              <a:t>Meaningful introduction to the graphic</a:t>
            </a:r>
          </a:p>
          <a:p>
            <a:r>
              <a:rPr lang="en-US" b="1" dirty="0"/>
              <a:t>Labels</a:t>
            </a:r>
          </a:p>
          <a:p>
            <a:r>
              <a:rPr lang="en-US" b="1" dirty="0"/>
              <a:t>Complete title (Who, What, Where, Why)</a:t>
            </a:r>
          </a:p>
          <a:p>
            <a:r>
              <a:rPr lang="en-US" b="1" dirty="0"/>
              <a:t>Labeled axes </a:t>
            </a:r>
          </a:p>
          <a:p>
            <a:r>
              <a:rPr lang="en-US" b="1" dirty="0"/>
              <a:t>Clear legend </a:t>
            </a:r>
          </a:p>
          <a:p>
            <a:r>
              <a:rPr lang="en-US" b="1" dirty="0"/>
              <a:t>Source note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6950" y="1842774"/>
            <a:ext cx="4378927" cy="3165056"/>
          </a:xfrm>
          <a:prstGeom prst="rect">
            <a:avLst/>
          </a:prstGeom>
        </p:spPr>
      </p:pic>
      <p:sp>
        <p:nvSpPr>
          <p:cNvPr id="5" name="TextBox 4">
            <a:hlinkClick r:id="rId3"/>
          </p:cNvPr>
          <p:cNvSpPr txBox="1"/>
          <p:nvPr/>
        </p:nvSpPr>
        <p:spPr>
          <a:xfrm>
            <a:off x="485206" y="6363939"/>
            <a:ext cx="1496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4"/>
              </a:rPr>
              <a:t>Sample Graph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3892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/>
              <a:t>Graphics Homework: Memo Format</a:t>
            </a:r>
          </a:p>
        </p:txBody>
      </p:sp>
      <p:sp>
        <p:nvSpPr>
          <p:cNvPr id="2150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7DA0C0-D75B-4197-905C-E6F754E47DD5}" type="slidenum">
              <a:rPr lang="en-US" smtClean="0">
                <a:solidFill>
                  <a:srgbClr val="000000"/>
                </a:solidFill>
              </a:rPr>
              <a:pPr eaLnBrk="1" hangingPunct="1"/>
              <a:t>25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80571" y="1417638"/>
            <a:ext cx="7877629" cy="47085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normAutofit fontScale="85000" lnSpcReduction="20000"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solidFill>
                  <a:srgbClr val="000000"/>
                </a:solidFill>
              </a:rPr>
              <a:t>TO:    	      Emily Ballantyne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solidFill>
                  <a:srgbClr val="000000"/>
                </a:solidFill>
              </a:rPr>
              <a:t>FROM:        your name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</a:rPr>
              <a:t>DATE:	      February 8, 2019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solidFill>
                  <a:srgbClr val="000000"/>
                </a:solidFill>
              </a:rPr>
              <a:t>SUBJECT:  informative subject line</a:t>
            </a:r>
          </a:p>
          <a:p>
            <a:pPr eaLnBrk="1" hangingPunct="1">
              <a:lnSpc>
                <a:spcPct val="80000"/>
              </a:lnSpc>
              <a:buNone/>
            </a:pPr>
            <a:endParaRPr lang="en-US" sz="2400" dirty="0">
              <a:solidFill>
                <a:srgbClr val="0000FF"/>
              </a:solidFill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FF"/>
                </a:solidFill>
              </a:rPr>
              <a:t>[no greeting]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en-US" dirty="0">
                <a:solidFill>
                  <a:srgbClr val="CC0099"/>
                </a:solidFill>
              </a:rPr>
              <a:t>OPENING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  <a:buNone/>
            </a:pPr>
            <a:r>
              <a:rPr lang="en-US" dirty="0">
                <a:solidFill>
                  <a:srgbClr val="CC0099"/>
                </a:solidFill>
              </a:rPr>
              <a:t>BODY: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000000"/>
                </a:solidFill>
              </a:rPr>
              <a:t>introduction to graphic/meaningful observation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/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  <a:buNone/>
            </a:pPr>
            <a:r>
              <a:rPr lang="en-US" dirty="0">
                <a:solidFill>
                  <a:srgbClr val="CC0099"/>
                </a:solidFill>
              </a:rPr>
              <a:t>CLOSING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FF"/>
                </a:solidFill>
              </a:rPr>
              <a:t>[no complimentary close/signature block]</a:t>
            </a:r>
          </a:p>
          <a:p>
            <a:pPr eaLnBrk="1" hangingPunct="1">
              <a:lnSpc>
                <a:spcPct val="80000"/>
              </a:lnSpc>
              <a:buNone/>
            </a:pPr>
            <a:endParaRPr lang="en-US" dirty="0">
              <a:solidFill>
                <a:srgbClr val="CC0099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/>
              <a:t>					</a:t>
            </a:r>
          </a:p>
          <a:p>
            <a:pPr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202531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 Analytical Memo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memo format for most short informal reports</a:t>
            </a:r>
          </a:p>
          <a:p>
            <a:r>
              <a:rPr lang="en-US" dirty="0"/>
              <a:t>Use an informal, conversational style</a:t>
            </a:r>
          </a:p>
          <a:p>
            <a:r>
              <a:rPr lang="en-US" dirty="0"/>
              <a:t>Start with purpose</a:t>
            </a:r>
          </a:p>
          <a:p>
            <a:r>
              <a:rPr lang="en-US" dirty="0"/>
              <a:t>Put your recommendations up front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73999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emo Exampl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67" y="104790"/>
            <a:ext cx="7190468" cy="6753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2387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Labeling a Chart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68580" indent="0">
              <a:buNone/>
            </a:pPr>
            <a:r>
              <a:rPr lang="en-US" dirty="0"/>
              <a:t>From Exercise 11.11 (p. 352)</a:t>
            </a:r>
          </a:p>
          <a:p>
            <a:pPr marL="68580" indent="0">
              <a:buNone/>
            </a:pPr>
            <a:endParaRPr lang="en-US" dirty="0"/>
          </a:p>
          <a:p>
            <a:pPr marL="68580" indent="0">
              <a:buNone/>
            </a:pPr>
            <a:r>
              <a:rPr lang="en-US" sz="4000" dirty="0"/>
              <a:t>Prepare a line chart showing the sales of Sidekick Athletic shoes for 2010-2015.  In the chart title, highlight the trend you see.</a:t>
            </a:r>
          </a:p>
          <a:p>
            <a:pPr marL="68580" indent="0">
              <a:buNone/>
            </a:pPr>
            <a:endParaRPr lang="en-US" dirty="0"/>
          </a:p>
          <a:p>
            <a:pPr marL="68580" indent="0">
              <a:buNone/>
            </a:pPr>
            <a:r>
              <a:rPr lang="en-US" b="1" dirty="0"/>
              <a:t>Include the following:</a:t>
            </a:r>
          </a:p>
          <a:p>
            <a:r>
              <a:rPr lang="en-US" b="1" dirty="0"/>
              <a:t>Meaningful introduction to the graphic</a:t>
            </a:r>
          </a:p>
          <a:p>
            <a:r>
              <a:rPr lang="en-US" b="1" dirty="0"/>
              <a:t>Labels</a:t>
            </a:r>
          </a:p>
          <a:p>
            <a:r>
              <a:rPr lang="en-US" b="1" dirty="0"/>
              <a:t>Complete title</a:t>
            </a:r>
          </a:p>
          <a:p>
            <a:r>
              <a:rPr lang="en-US" b="1" dirty="0"/>
              <a:t>Labeled axes (if necessary)</a:t>
            </a:r>
          </a:p>
          <a:p>
            <a:r>
              <a:rPr lang="en-US" b="1" dirty="0"/>
              <a:t>Clear legend (if necessary)</a:t>
            </a:r>
          </a:p>
          <a:p>
            <a:r>
              <a:rPr lang="en-US" b="1" dirty="0"/>
              <a:t>Source note</a:t>
            </a:r>
          </a:p>
          <a:p>
            <a:pPr marL="6858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184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Label this chart.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8003226"/>
              </p:ext>
            </p:extLst>
          </p:nvPr>
        </p:nvGraphicFramePr>
        <p:xfrm>
          <a:off x="685800" y="1600200"/>
          <a:ext cx="7772400" cy="373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134948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01064-A54A-B74E-9BA9-88B9B0FC4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Rules to Follow</a:t>
            </a:r>
          </a:p>
        </p:txBody>
      </p:sp>
      <p:pic>
        <p:nvPicPr>
          <p:cNvPr id="5" name="Content Placeholder 4" descr="A close up of a logo&#13;&#10;&#13;&#10;Description automatically generated">
            <a:extLst>
              <a:ext uri="{FF2B5EF4-FFF2-40B4-BE49-F238E27FC236}">
                <a16:creationId xmlns:a16="http://schemas.microsoft.com/office/drawing/2014/main" id="{4673A3F6-E4F7-2B46-9872-5068C3E352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707105" y="1549734"/>
            <a:ext cx="4331368" cy="395036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6C8C8B-5A6B-7B41-8544-10BB08D19620}"/>
              </a:ext>
            </a:extLst>
          </p:cNvPr>
          <p:cNvSpPr txBox="1"/>
          <p:nvPr/>
        </p:nvSpPr>
        <p:spPr>
          <a:xfrm>
            <a:off x="2707105" y="5498497"/>
            <a:ext cx="43313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3" tooltip="http://mandelman.ml-implode.com/2014/03/what-i-know-about-loan-modifications-2014/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4" tooltip="https://creativecommons.org/licenses/by/3.0/"/>
              </a:rPr>
              <a:t>CC BY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4431715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01064-A54A-B74E-9BA9-88B9B0FC4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Capitalization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3DB07F-75A0-5048-A305-2235457C3B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Specific names (e.g. Prof. Ballantyne, Saint Mary’s University,)</a:t>
            </a:r>
          </a:p>
          <a:p>
            <a:r>
              <a:rPr lang="en-US" dirty="0"/>
              <a:t>Business titles before a name (e.g. Professor Emily Ballantyne, Course Editor Angela </a:t>
            </a:r>
            <a:r>
              <a:rPr lang="en-US" dirty="0" err="1"/>
              <a:t>Garofolo</a:t>
            </a:r>
            <a:r>
              <a:rPr lang="en-US" dirty="0"/>
              <a:t>)</a:t>
            </a:r>
          </a:p>
          <a:p>
            <a:r>
              <a:rPr lang="en-US" dirty="0"/>
              <a:t>Languages (e.g. English, Mandarin,  Arabic)</a:t>
            </a:r>
          </a:p>
          <a:p>
            <a:r>
              <a:rPr lang="en-US" dirty="0"/>
              <a:t>Countries (e.g. Canada, United Arab Emirates)</a:t>
            </a:r>
          </a:p>
          <a:p>
            <a:r>
              <a:rPr lang="en-US" dirty="0"/>
              <a:t>Nationalities (e.g. Canadian, Indian,  Vietnamese)</a:t>
            </a:r>
          </a:p>
          <a:p>
            <a:r>
              <a:rPr lang="en-US" dirty="0"/>
              <a:t>Religions (e.g. Buddhist, Muslim, Christian)</a:t>
            </a:r>
          </a:p>
          <a:p>
            <a:r>
              <a:rPr lang="en-US" dirty="0"/>
              <a:t>Main words in a title or heading (e.g. What Words to Capitalize in a Sentence)</a:t>
            </a:r>
          </a:p>
        </p:txBody>
      </p:sp>
    </p:spTree>
    <p:extLst>
      <p:ext uri="{BB962C8B-B14F-4D97-AF65-F5344CB8AC3E}">
        <p14:creationId xmlns:p14="http://schemas.microsoft.com/office/powerpoint/2010/main" val="1988421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01064-A54A-B74E-9BA9-88B9B0FC4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80999"/>
            <a:ext cx="7772400" cy="1143000"/>
          </a:xfrm>
        </p:spPr>
        <p:txBody>
          <a:bodyPr/>
          <a:lstStyle/>
          <a:p>
            <a:r>
              <a:rPr lang="en-US" dirty="0"/>
              <a:t>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3DB07F-75A0-5048-A305-2235457C3B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Use words for numbers one through ten</a:t>
            </a:r>
          </a:p>
          <a:p>
            <a:pPr marL="68580" indent="0">
              <a:buNone/>
            </a:pPr>
            <a:r>
              <a:rPr lang="en-US" dirty="0"/>
              <a:t>e.g.  </a:t>
            </a:r>
            <a:r>
              <a:rPr lang="en-US" i="1" dirty="0"/>
              <a:t>There are only </a:t>
            </a:r>
            <a:r>
              <a:rPr lang="en-US" i="1" u="sng" dirty="0"/>
              <a:t>five</a:t>
            </a:r>
            <a:r>
              <a:rPr lang="en-US" i="1" dirty="0"/>
              <a:t> chocolate bars.</a:t>
            </a:r>
          </a:p>
          <a:p>
            <a:pPr marL="68580" indent="0">
              <a:buNone/>
            </a:pPr>
            <a:endParaRPr lang="en-US" dirty="0"/>
          </a:p>
          <a:p>
            <a:r>
              <a:rPr lang="en-US" dirty="0"/>
              <a:t>Use figures for numbers over ten</a:t>
            </a:r>
          </a:p>
          <a:p>
            <a:pPr marL="68580" indent="0">
              <a:buNone/>
            </a:pPr>
            <a:r>
              <a:rPr lang="en-US" dirty="0"/>
              <a:t>e.g.  </a:t>
            </a:r>
            <a:r>
              <a:rPr lang="en-US" i="1" dirty="0"/>
              <a:t>I wish I had </a:t>
            </a:r>
            <a:r>
              <a:rPr lang="en-US" i="1" u="sng" dirty="0"/>
              <a:t>100</a:t>
            </a:r>
            <a:r>
              <a:rPr lang="en-US" i="1" dirty="0"/>
              <a:t> chocolate bars.</a:t>
            </a:r>
          </a:p>
          <a:p>
            <a:pPr marL="68580" indent="0">
              <a:buNone/>
            </a:pPr>
            <a:endParaRPr lang="en-US" dirty="0"/>
          </a:p>
          <a:p>
            <a:r>
              <a:rPr lang="en-US" dirty="0"/>
              <a:t>Use figures if the sentence uses both numbers under and over ten</a:t>
            </a:r>
          </a:p>
          <a:p>
            <a:pPr marL="68580" indent="0">
              <a:buNone/>
            </a:pPr>
            <a:r>
              <a:rPr lang="en-US" dirty="0"/>
              <a:t>e.g. </a:t>
            </a:r>
            <a:r>
              <a:rPr lang="en-US" i="1" dirty="0"/>
              <a:t>I ate </a:t>
            </a:r>
            <a:r>
              <a:rPr lang="en-US" i="1" u="sng" dirty="0"/>
              <a:t>2</a:t>
            </a:r>
            <a:r>
              <a:rPr lang="en-US" i="1" dirty="0"/>
              <a:t> chocolate bars last week and </a:t>
            </a:r>
            <a:r>
              <a:rPr lang="en-US" i="1" u="sng" dirty="0"/>
              <a:t>11</a:t>
            </a:r>
            <a:r>
              <a:rPr lang="en-US" i="1" dirty="0"/>
              <a:t> the week before.</a:t>
            </a:r>
            <a:endParaRPr lang="en-US" dirty="0"/>
          </a:p>
          <a:p>
            <a:endParaRPr lang="en-US" dirty="0"/>
          </a:p>
          <a:p>
            <a:r>
              <a:rPr lang="en-US" dirty="0"/>
              <a:t>Use words and figures for large numbers</a:t>
            </a:r>
          </a:p>
          <a:p>
            <a:pPr marL="68580" indent="0">
              <a:buNone/>
            </a:pPr>
            <a:r>
              <a:rPr lang="en-US" dirty="0"/>
              <a:t>e.g. </a:t>
            </a:r>
            <a:r>
              <a:rPr lang="en-US" i="1" dirty="0"/>
              <a:t>If I had </a:t>
            </a:r>
            <a:r>
              <a:rPr lang="en-US" i="1" u="sng" dirty="0"/>
              <a:t>$10 million</a:t>
            </a:r>
            <a:r>
              <a:rPr lang="en-US" i="1" dirty="0"/>
              <a:t> dollars, I would buy shares in Dove.</a:t>
            </a:r>
            <a:endParaRPr lang="en-US" dirty="0"/>
          </a:p>
        </p:txBody>
      </p:sp>
      <p:pic>
        <p:nvPicPr>
          <p:cNvPr id="5" name="Picture 4" descr="A picture containing sweet, cake, food, sitting&#13;&#10;&#13;&#10;Description automatically generated">
            <a:extLst>
              <a:ext uri="{FF2B5EF4-FFF2-40B4-BE49-F238E27FC236}">
                <a16:creationId xmlns:a16="http://schemas.microsoft.com/office/drawing/2014/main" id="{03E2D4EE-04D5-0E45-8019-BD2E0E3FD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flipV="1">
            <a:off x="1396999" y="-42035297"/>
            <a:ext cx="53655371" cy="429242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5ED13D8-66AE-EF4D-902D-A6A8AE202392}"/>
              </a:ext>
            </a:extLst>
          </p:cNvPr>
          <p:cNvSpPr txBox="1"/>
          <p:nvPr/>
        </p:nvSpPr>
        <p:spPr>
          <a:xfrm flipV="1">
            <a:off x="1397000" y="4018547"/>
            <a:ext cx="49917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://www.tomcorsonknowles.com/blog/amazing-health-benefits-of-dark-chocolates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-sa/3.0/"/>
              </a:rPr>
              <a:t>CC BY-SA</a:t>
            </a:r>
            <a:endParaRPr lang="en-US" sz="900"/>
          </a:p>
        </p:txBody>
      </p:sp>
      <p:pic>
        <p:nvPicPr>
          <p:cNvPr id="8" name="Picture 7" descr="A picture containing sweet, cake, food, sitting&#13;&#10;&#13;&#10;Description automatically generated">
            <a:extLst>
              <a:ext uri="{FF2B5EF4-FFF2-40B4-BE49-F238E27FC236}">
                <a16:creationId xmlns:a16="http://schemas.microsoft.com/office/drawing/2014/main" id="{21224D46-0109-664D-864A-2CF2E8CED9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112042" y="500514"/>
            <a:ext cx="2683043" cy="214643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6B3069A-A276-B14E-99F2-FC01F545421D}"/>
              </a:ext>
            </a:extLst>
          </p:cNvPr>
          <p:cNvSpPr txBox="1"/>
          <p:nvPr/>
        </p:nvSpPr>
        <p:spPr>
          <a:xfrm>
            <a:off x="6388768" y="2689882"/>
            <a:ext cx="2235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3" tooltip="http://www.tomcorsonknowles.com/blog/amazing-health-benefits-of-dark-chocolates/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4" tooltip="https://creativecommons.org/licenses/by-sa/3.0/"/>
              </a:rPr>
              <a:t>CC BY-SA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40944600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01064-A54A-B74E-9BA9-88B9B0FC4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80999"/>
            <a:ext cx="7772400" cy="1143000"/>
          </a:xfrm>
        </p:spPr>
        <p:txBody>
          <a:bodyPr/>
          <a:lstStyle/>
          <a:p>
            <a:r>
              <a:rPr lang="en-US" dirty="0"/>
              <a:t>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3DB07F-75A0-5048-A305-2235457C3B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this format: Month Day,  Year</a:t>
            </a:r>
          </a:p>
          <a:p>
            <a:pPr marL="68580" indent="0">
              <a:buNone/>
            </a:pPr>
            <a:endParaRPr lang="en-US" dirty="0"/>
          </a:p>
          <a:p>
            <a:pPr>
              <a:buFont typeface="Wingdings" pitchFamily="2" charset="2"/>
              <a:buChar char="ü"/>
            </a:pPr>
            <a:r>
              <a:rPr lang="en-US" sz="6600" dirty="0"/>
              <a:t>June 28, 2014</a:t>
            </a:r>
          </a:p>
          <a:p>
            <a:pPr>
              <a:buFont typeface="Wingdings" pitchFamily="2" charset="2"/>
              <a:buChar char="ü"/>
            </a:pPr>
            <a:r>
              <a:rPr lang="en-US" sz="6600" dirty="0"/>
              <a:t>August 27, 2019</a:t>
            </a:r>
          </a:p>
        </p:txBody>
      </p:sp>
    </p:spTree>
    <p:extLst>
      <p:ext uri="{BB962C8B-B14F-4D97-AF65-F5344CB8AC3E}">
        <p14:creationId xmlns:p14="http://schemas.microsoft.com/office/powerpoint/2010/main" val="28819182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01064-A54A-B74E-9BA9-88B9B0FC4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80999"/>
            <a:ext cx="7772400" cy="1143000"/>
          </a:xfrm>
        </p:spPr>
        <p:txBody>
          <a:bodyPr/>
          <a:lstStyle/>
          <a:p>
            <a:r>
              <a:rPr lang="en-US" dirty="0"/>
              <a:t>Money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3DB07F-75A0-5048-A305-2235457C3B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exact amounts of money, use the dollar sign with figures, not words.</a:t>
            </a:r>
          </a:p>
          <a:p>
            <a:endParaRPr lang="en-US" dirty="0"/>
          </a:p>
          <a:p>
            <a:pPr marL="68580" indent="0">
              <a:buNone/>
            </a:pPr>
            <a:r>
              <a:rPr lang="en-US" dirty="0"/>
              <a:t>e.g. </a:t>
            </a:r>
            <a:r>
              <a:rPr lang="en-US" sz="4000" dirty="0"/>
              <a:t>Last week, President’s Choice chocolate bars were on sale for </a:t>
            </a:r>
            <a:r>
              <a:rPr lang="en-US" sz="4000" u="sng" dirty="0"/>
              <a:t>$3.99</a:t>
            </a:r>
            <a:r>
              <a:rPr lang="en-US" sz="4000" dirty="0"/>
              <a:t>. They usually cost </a:t>
            </a:r>
            <a:r>
              <a:rPr lang="en-US" sz="4000" u="sng" dirty="0"/>
              <a:t>$4.49</a:t>
            </a:r>
            <a:r>
              <a:rPr lang="en-US" sz="4000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9377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01064-A54A-B74E-9BA9-88B9B0FC4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80999"/>
            <a:ext cx="7772400" cy="1143000"/>
          </a:xfrm>
        </p:spPr>
        <p:txBody>
          <a:bodyPr/>
          <a:lstStyle/>
          <a:p>
            <a:r>
              <a:rPr lang="en-US" dirty="0"/>
              <a:t>Time of 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3DB07F-75A0-5048-A305-2235457C3B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Write the time of day using the twelve hour clock, adding a space between the figures and the a.m. and p.m.</a:t>
            </a:r>
          </a:p>
          <a:p>
            <a:endParaRPr lang="en-US" dirty="0"/>
          </a:p>
          <a:p>
            <a:pPr>
              <a:buFont typeface="Wingdings" pitchFamily="2" charset="2"/>
              <a:buChar char="ü"/>
            </a:pPr>
            <a:r>
              <a:rPr lang="en-US" sz="4400" dirty="0"/>
              <a:t>5:15 pm</a:t>
            </a:r>
          </a:p>
          <a:p>
            <a:pPr>
              <a:buFont typeface="Wingdings" pitchFamily="2" charset="2"/>
              <a:buChar char="ü"/>
            </a:pPr>
            <a:r>
              <a:rPr lang="en-US" sz="4400" dirty="0"/>
              <a:t>9:00 am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2579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err="1"/>
              <a:t>Kahoot</a:t>
            </a:r>
            <a:r>
              <a:rPr lang="en-US" cap="none" dirty="0"/>
              <a:t>!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569EF8B-B6CF-6F42-B418-E5AC31E22B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50CC434-1BE8-DD47-BA34-31A340BF43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74970315-725B-9744-A4DE-C9A347D6188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516AE72E-298D-2348-80ED-6C335159EDB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D2119B2-B849-0241-BF77-1E75F45555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675" y="2070768"/>
            <a:ext cx="5174357" cy="1730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9819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016000" y="1899984"/>
            <a:ext cx="7478713" cy="2908300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Persuasive Writing and AIDA</a:t>
            </a:r>
          </a:p>
          <a:p>
            <a:r>
              <a:rPr lang="en-US" i="1" dirty="0"/>
              <a:t>Read</a:t>
            </a:r>
            <a:r>
              <a:rPr lang="en-US" dirty="0"/>
              <a:t>:  	Chapter 10: 237-252</a:t>
            </a:r>
          </a:p>
          <a:p>
            <a:r>
              <a:rPr lang="en-US" dirty="0"/>
              <a:t>	Chapter 5: 113-115</a:t>
            </a:r>
          </a:p>
          <a:p>
            <a:r>
              <a:rPr lang="en-US" dirty="0"/>
              <a:t>	</a:t>
            </a:r>
            <a:r>
              <a:rPr lang="en-US" dirty="0" err="1"/>
              <a:t>Coursepack</a:t>
            </a:r>
            <a:r>
              <a:rPr lang="en-US" dirty="0"/>
              <a:t>: 17-19</a:t>
            </a:r>
          </a:p>
          <a:p>
            <a:r>
              <a:rPr lang="en-US" dirty="0"/>
              <a:t>	Appendix B: 18-19		</a:t>
            </a:r>
          </a:p>
          <a:p>
            <a:r>
              <a:rPr lang="en-US" i="1" dirty="0"/>
              <a:t>Review:   </a:t>
            </a:r>
            <a:r>
              <a:rPr lang="en-US" dirty="0"/>
              <a:t>Graphics Homework</a:t>
            </a:r>
          </a:p>
          <a:p>
            <a:endParaRPr lang="en-US" i="1" dirty="0"/>
          </a:p>
          <a:p>
            <a:r>
              <a:rPr lang="en-US" i="1" dirty="0"/>
              <a:t>Write: </a:t>
            </a:r>
            <a:r>
              <a:rPr lang="en-US" dirty="0"/>
              <a:t>  Graphics homework</a:t>
            </a:r>
          </a:p>
          <a:p>
            <a:endParaRPr lang="en-US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16000" y="562750"/>
            <a:ext cx="7772400" cy="1362075"/>
          </a:xfrm>
        </p:spPr>
        <p:txBody>
          <a:bodyPr/>
          <a:lstStyle/>
          <a:p>
            <a:r>
              <a:rPr lang="en-US" cap="none" dirty="0"/>
              <a:t>For</a:t>
            </a:r>
            <a:r>
              <a:rPr lang="en-US" dirty="0"/>
              <a:t> </a:t>
            </a:r>
            <a:r>
              <a:rPr lang="en-US" cap="none" dirty="0"/>
              <a:t>Tuesday</a:t>
            </a:r>
          </a:p>
        </p:txBody>
      </p:sp>
    </p:spTree>
    <p:extLst>
      <p:ext uri="{BB962C8B-B14F-4D97-AF65-F5344CB8AC3E}">
        <p14:creationId xmlns:p14="http://schemas.microsoft.com/office/powerpoint/2010/main" val="2207590334"/>
      </p:ext>
    </p:extLst>
  </p:cSld>
  <p:clrMapOvr>
    <a:masterClrMapping/>
  </p:clrMapOvr>
</p:sld>
</file>

<file path=ppt/theme/theme1.xml><?xml version="1.0" encoding="utf-8"?>
<a:theme xmlns:a="http://schemas.openxmlformats.org/drawingml/2006/main" name="Urban Pop">
  <a:themeElements>
    <a:clrScheme name="Genesis">
      <a:dk1>
        <a:sysClr val="windowText" lastClr="000000"/>
      </a:dk1>
      <a:lt1>
        <a:sysClr val="window" lastClr="FFFFFF"/>
      </a:lt1>
      <a:dk2>
        <a:srgbClr val="465466"/>
      </a:dk2>
      <a:lt2>
        <a:srgbClr val="BBD7F8"/>
      </a:lt2>
      <a:accent1>
        <a:srgbClr val="80B606"/>
      </a:accent1>
      <a:accent2>
        <a:srgbClr val="E29F1D"/>
      </a:accent2>
      <a:accent3>
        <a:srgbClr val="2397E2"/>
      </a:accent3>
      <a:accent4>
        <a:srgbClr val="35ACA2"/>
      </a:accent4>
      <a:accent5>
        <a:srgbClr val="5430BB"/>
      </a:accent5>
      <a:accent6>
        <a:srgbClr val="8D34E0"/>
      </a:accent6>
      <a:hlink>
        <a:srgbClr val="00B0F0"/>
      </a:hlink>
      <a:folHlink>
        <a:srgbClr val="0070C0"/>
      </a:folHlink>
    </a:clrScheme>
    <a:fontScheme name="Urban Pop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Urban Pop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58000"/>
              </a:srgbClr>
            </a:outerShdw>
          </a:effectLst>
          <a:scene3d>
            <a:camera prst="orthographicFront">
              <a:rot lat="0" lon="0" rev="0"/>
            </a:camera>
            <a:lightRig rig="flat" dir="t"/>
          </a:scene3d>
          <a:sp3d contourW="15875">
            <a:bevelT w="95250" h="1270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hade val="100000"/>
                <a:alpha val="100000"/>
                <a:satMod val="100000"/>
                <a:lumMod val="100000"/>
              </a:schemeClr>
            </a:gs>
            <a:gs pos="9000">
              <a:schemeClr val="phClr">
                <a:tint val="90000"/>
                <a:shade val="100000"/>
                <a:alpha val="100000"/>
                <a:satMod val="100000"/>
                <a:lumMod val="100000"/>
              </a:schemeClr>
            </a:gs>
            <a:gs pos="34000">
              <a:schemeClr val="phClr">
                <a:tint val="83000"/>
                <a:shade val="100000"/>
                <a:alpha val="100000"/>
                <a:satMod val="100000"/>
                <a:lumMod val="100000"/>
              </a:schemeClr>
            </a:gs>
            <a:gs pos="62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  <a:gs pos="90000">
              <a:schemeClr val="phClr">
                <a:tint val="92000"/>
                <a:shade val="100000"/>
                <a:alpha val="100000"/>
                <a:satMod val="100000"/>
                <a:lumMod val="90000"/>
              </a:schemeClr>
            </a:gs>
            <a:gs pos="100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8000"/>
              </a:schemeClr>
            </a:gs>
            <a:gs pos="100000">
              <a:schemeClr val="phClr">
                <a:tint val="95000"/>
                <a:shade val="98000"/>
                <a:lumMod val="80000"/>
              </a:schemeClr>
            </a:gs>
          </a:gsLst>
          <a:path path="circle">
            <a:fillToRect l="50000" t="100000" r="10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 Pop.thmx</Template>
  <TotalTime>7286</TotalTime>
  <Words>1534</Words>
  <Application>Microsoft Macintosh PowerPoint</Application>
  <PresentationFormat>On-screen Show (4:3)</PresentationFormat>
  <Paragraphs>266</Paragraphs>
  <Slides>37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46" baseType="lpstr">
      <vt:lpstr>Arial</vt:lpstr>
      <vt:lpstr>Arial Black</vt:lpstr>
      <vt:lpstr>Calibri</vt:lpstr>
      <vt:lpstr>Gill Sans MT</vt:lpstr>
      <vt:lpstr>Times New Roman</vt:lpstr>
      <vt:lpstr>Wingdings</vt:lpstr>
      <vt:lpstr>Wingdings 3</vt:lpstr>
      <vt:lpstr>Urban Pop</vt:lpstr>
      <vt:lpstr>1_Office Theme</vt:lpstr>
      <vt:lpstr>COMM 2293: Business Communications</vt:lpstr>
      <vt:lpstr>Start, Stop &amp; Continue</vt:lpstr>
      <vt:lpstr>Activate your prior knowledge.</vt:lpstr>
      <vt:lpstr>Agenda</vt:lpstr>
      <vt:lpstr>PowerPoint Presentation</vt:lpstr>
      <vt:lpstr>Graphics Homework</vt:lpstr>
      <vt:lpstr>Graphics    Why do we use them?   What do they add?</vt:lpstr>
      <vt:lpstr>Creating Effective Graphics </vt:lpstr>
      <vt:lpstr>Using Graphics</vt:lpstr>
      <vt:lpstr>A good graphic tells a complete story.</vt:lpstr>
      <vt:lpstr>PowerPoint Presentation</vt:lpstr>
      <vt:lpstr>Table</vt:lpstr>
      <vt:lpstr>Table Best Practices</vt:lpstr>
      <vt:lpstr>Bar Charts </vt:lpstr>
      <vt:lpstr>Bar Charts Best Practices</vt:lpstr>
      <vt:lpstr>Pie Charts  </vt:lpstr>
      <vt:lpstr>Pie Charts Best Practices</vt:lpstr>
      <vt:lpstr>Line Charts  </vt:lpstr>
      <vt:lpstr>Line Charts Best Practices </vt:lpstr>
      <vt:lpstr>Which type of graphic should we use?  Why?</vt:lpstr>
      <vt:lpstr>Graphics Homework Assignment</vt:lpstr>
      <vt:lpstr>PowerPoint Presentation</vt:lpstr>
      <vt:lpstr>Graphic Homework should include…</vt:lpstr>
      <vt:lpstr>Practice</vt:lpstr>
      <vt:lpstr>Graphics Homework: Memo Format</vt:lpstr>
      <vt:lpstr>Direct Analytical Memo</vt:lpstr>
      <vt:lpstr>PowerPoint Presentation</vt:lpstr>
      <vt:lpstr>Practice Labeling a Chart</vt:lpstr>
      <vt:lpstr>Label this chart.</vt:lpstr>
      <vt:lpstr>Rules to Follow</vt:lpstr>
      <vt:lpstr>Capitalization</vt:lpstr>
      <vt:lpstr>Numbers</vt:lpstr>
      <vt:lpstr>Dates</vt:lpstr>
      <vt:lpstr>Money</vt:lpstr>
      <vt:lpstr>Time of Day</vt:lpstr>
      <vt:lpstr>Kahoot!</vt:lpstr>
      <vt:lpstr>For Tuesday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 2293 Business communications</dc:title>
  <dc:creator>Emily  Ballantyne</dc:creator>
  <cp:lastModifiedBy>Emily Ballantyne</cp:lastModifiedBy>
  <cp:revision>97</cp:revision>
  <dcterms:created xsi:type="dcterms:W3CDTF">2016-01-03T11:13:07Z</dcterms:created>
  <dcterms:modified xsi:type="dcterms:W3CDTF">2019-01-31T22:29:23Z</dcterms:modified>
</cp:coreProperties>
</file>